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notesMasterIdLst>
    <p:notesMasterId r:id="rId32"/>
  </p:notesMasterIdLst>
  <p:sldIdLst>
    <p:sldId id="256" r:id="rId5"/>
    <p:sldId id="273" r:id="rId6"/>
    <p:sldId id="296" r:id="rId7"/>
    <p:sldId id="282" r:id="rId8"/>
    <p:sldId id="281" r:id="rId9"/>
    <p:sldId id="277" r:id="rId10"/>
    <p:sldId id="278" r:id="rId11"/>
    <p:sldId id="289" r:id="rId12"/>
    <p:sldId id="288" r:id="rId13"/>
    <p:sldId id="258" r:id="rId14"/>
    <p:sldId id="259" r:id="rId15"/>
    <p:sldId id="260" r:id="rId16"/>
    <p:sldId id="291" r:id="rId17"/>
    <p:sldId id="261" r:id="rId18"/>
    <p:sldId id="292" r:id="rId19"/>
    <p:sldId id="263" r:id="rId20"/>
    <p:sldId id="284" r:id="rId21"/>
    <p:sldId id="290" r:id="rId22"/>
    <p:sldId id="285" r:id="rId23"/>
    <p:sldId id="286" r:id="rId24"/>
    <p:sldId id="287" r:id="rId25"/>
    <p:sldId id="294" r:id="rId26"/>
    <p:sldId id="295" r:id="rId27"/>
    <p:sldId id="264" r:id="rId28"/>
    <p:sldId id="265" r:id="rId29"/>
    <p:sldId id="297" r:id="rId30"/>
    <p:sldId id="26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1D522-30FC-4BA2-B6EA-71EF4AD658D8}" v="1" dt="2021-11-01T16:52:06.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77" autoAdjust="0"/>
  </p:normalViewPr>
  <p:slideViewPr>
    <p:cSldViewPr>
      <p:cViewPr varScale="1">
        <p:scale>
          <a:sx n="106" d="100"/>
          <a:sy n="106" d="100"/>
        </p:scale>
        <p:origin x="17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sen, Erin [DEP]" userId="3fe3ec97-4c88-4edb-83a2-6ddbe3e6e794" providerId="ADAL" clId="{4191D522-30FC-4BA2-B6EA-71EF4AD658D8}"/>
    <pc:docChg chg="custSel modSld">
      <pc:chgData name="Jensen, Erin [DEP]" userId="3fe3ec97-4c88-4edb-83a2-6ddbe3e6e794" providerId="ADAL" clId="{4191D522-30FC-4BA2-B6EA-71EF4AD658D8}" dt="2021-11-01T16:54:38.740" v="257" actId="20577"/>
      <pc:docMkLst>
        <pc:docMk/>
      </pc:docMkLst>
      <pc:sldChg chg="addSp delSp modSp mod">
        <pc:chgData name="Jensen, Erin [DEP]" userId="3fe3ec97-4c88-4edb-83a2-6ddbe3e6e794" providerId="ADAL" clId="{4191D522-30FC-4BA2-B6EA-71EF4AD658D8}" dt="2021-11-01T16:53:05.005" v="250" actId="1076"/>
        <pc:sldMkLst>
          <pc:docMk/>
          <pc:sldMk cId="4056866849" sldId="285"/>
        </pc:sldMkLst>
        <pc:spChg chg="add mod">
          <ac:chgData name="Jensen, Erin [DEP]" userId="3fe3ec97-4c88-4edb-83a2-6ddbe3e6e794" providerId="ADAL" clId="{4191D522-30FC-4BA2-B6EA-71EF4AD658D8}" dt="2021-11-01T16:52:49.845" v="246" actId="1076"/>
          <ac:spMkLst>
            <pc:docMk/>
            <pc:sldMk cId="4056866849" sldId="285"/>
            <ac:spMk id="5" creationId="{A67CB161-022A-4FD3-9043-7E276DEBEFCE}"/>
          </ac:spMkLst>
        </pc:spChg>
        <pc:spChg chg="mod">
          <ac:chgData name="Jensen, Erin [DEP]" userId="3fe3ec97-4c88-4edb-83a2-6ddbe3e6e794" providerId="ADAL" clId="{4191D522-30FC-4BA2-B6EA-71EF4AD658D8}" dt="2021-11-01T16:53:01.293" v="249" actId="1076"/>
          <ac:spMkLst>
            <pc:docMk/>
            <pc:sldMk cId="4056866849" sldId="285"/>
            <ac:spMk id="6" creationId="{803404F0-85CE-41BB-810B-5213747DD700}"/>
          </ac:spMkLst>
        </pc:spChg>
        <pc:picChg chg="del">
          <ac:chgData name="Jensen, Erin [DEP]" userId="3fe3ec97-4c88-4edb-83a2-6ddbe3e6e794" providerId="ADAL" clId="{4191D522-30FC-4BA2-B6EA-71EF4AD658D8}" dt="2021-11-01T16:50:25.739" v="10" actId="478"/>
          <ac:picMkLst>
            <pc:docMk/>
            <pc:sldMk cId="4056866849" sldId="285"/>
            <ac:picMk id="3" creationId="{8DD103D8-4E54-4709-AF1B-0E046C006F00}"/>
          </ac:picMkLst>
        </pc:picChg>
        <pc:picChg chg="add mod">
          <ac:chgData name="Jensen, Erin [DEP]" userId="3fe3ec97-4c88-4edb-83a2-6ddbe3e6e794" providerId="ADAL" clId="{4191D522-30FC-4BA2-B6EA-71EF4AD658D8}" dt="2021-11-01T16:53:05.005" v="250" actId="1076"/>
          <ac:picMkLst>
            <pc:docMk/>
            <pc:sldMk cId="4056866849" sldId="285"/>
            <ac:picMk id="4" creationId="{46602AFA-DC72-4EFD-B6D9-E70C65BE79C7}"/>
          </ac:picMkLst>
        </pc:picChg>
      </pc:sldChg>
      <pc:sldChg chg="addSp delSp modSp mod">
        <pc:chgData name="Jensen, Erin [DEP]" userId="3fe3ec97-4c88-4edb-83a2-6ddbe3e6e794" providerId="ADAL" clId="{4191D522-30FC-4BA2-B6EA-71EF4AD658D8}" dt="2021-11-01T16:53:47.816" v="253" actId="1076"/>
        <pc:sldMkLst>
          <pc:docMk/>
          <pc:sldMk cId="1877428604" sldId="287"/>
        </pc:sldMkLst>
        <pc:picChg chg="del">
          <ac:chgData name="Jensen, Erin [DEP]" userId="3fe3ec97-4c88-4edb-83a2-6ddbe3e6e794" providerId="ADAL" clId="{4191D522-30FC-4BA2-B6EA-71EF4AD658D8}" dt="2021-11-01T16:53:43.023" v="251" actId="478"/>
          <ac:picMkLst>
            <pc:docMk/>
            <pc:sldMk cId="1877428604" sldId="287"/>
            <ac:picMk id="3" creationId="{2BC67C3B-A5AD-4C56-BB55-0C06EB25C46A}"/>
          </ac:picMkLst>
        </pc:picChg>
        <pc:picChg chg="add mod">
          <ac:chgData name="Jensen, Erin [DEP]" userId="3fe3ec97-4c88-4edb-83a2-6ddbe3e6e794" providerId="ADAL" clId="{4191D522-30FC-4BA2-B6EA-71EF4AD658D8}" dt="2021-11-01T16:53:47.816" v="253" actId="1076"/>
          <ac:picMkLst>
            <pc:docMk/>
            <pc:sldMk cId="1877428604" sldId="287"/>
            <ac:picMk id="4" creationId="{C8A9690B-441A-42DA-83A8-AB548AF9C1A1}"/>
          </ac:picMkLst>
        </pc:picChg>
      </pc:sldChg>
      <pc:sldChg chg="addSp delSp modSp mod">
        <pc:chgData name="Jensen, Erin [DEP]" userId="3fe3ec97-4c88-4edb-83a2-6ddbe3e6e794" providerId="ADAL" clId="{4191D522-30FC-4BA2-B6EA-71EF4AD658D8}" dt="2021-11-01T16:49:55.945" v="9" actId="14100"/>
        <pc:sldMkLst>
          <pc:docMk/>
          <pc:sldMk cId="435030930" sldId="290"/>
        </pc:sldMkLst>
        <pc:picChg chg="del">
          <ac:chgData name="Jensen, Erin [DEP]" userId="3fe3ec97-4c88-4edb-83a2-6ddbe3e6e794" providerId="ADAL" clId="{4191D522-30FC-4BA2-B6EA-71EF4AD658D8}" dt="2021-11-01T16:48:40.471" v="0" actId="478"/>
          <ac:picMkLst>
            <pc:docMk/>
            <pc:sldMk cId="435030930" sldId="290"/>
            <ac:picMk id="7" creationId="{24353E5A-451C-4319-8900-4022B13E6B3A}"/>
          </ac:picMkLst>
        </pc:picChg>
        <pc:picChg chg="add mod ord">
          <ac:chgData name="Jensen, Erin [DEP]" userId="3fe3ec97-4c88-4edb-83a2-6ddbe3e6e794" providerId="ADAL" clId="{4191D522-30FC-4BA2-B6EA-71EF4AD658D8}" dt="2021-11-01T16:49:18.589" v="3" actId="1076"/>
          <ac:picMkLst>
            <pc:docMk/>
            <pc:sldMk cId="435030930" sldId="290"/>
            <ac:picMk id="10" creationId="{0DFE55C5-F6B9-44AC-9FB4-60923946F6A9}"/>
          </ac:picMkLst>
        </pc:picChg>
        <pc:cxnChg chg="mod">
          <ac:chgData name="Jensen, Erin [DEP]" userId="3fe3ec97-4c88-4edb-83a2-6ddbe3e6e794" providerId="ADAL" clId="{4191D522-30FC-4BA2-B6EA-71EF4AD658D8}" dt="2021-11-01T16:49:36.265" v="5" actId="14100"/>
          <ac:cxnSpMkLst>
            <pc:docMk/>
            <pc:sldMk cId="435030930" sldId="290"/>
            <ac:cxnSpMk id="12" creationId="{F2A51AA0-7E29-4F9C-B62C-AB7038B9DCC5}"/>
          </ac:cxnSpMkLst>
        </pc:cxnChg>
        <pc:cxnChg chg="mod">
          <ac:chgData name="Jensen, Erin [DEP]" userId="3fe3ec97-4c88-4edb-83a2-6ddbe3e6e794" providerId="ADAL" clId="{4191D522-30FC-4BA2-B6EA-71EF4AD658D8}" dt="2021-11-01T16:49:48.320" v="7" actId="14100"/>
          <ac:cxnSpMkLst>
            <pc:docMk/>
            <pc:sldMk cId="435030930" sldId="290"/>
            <ac:cxnSpMk id="14" creationId="{5BF3D69F-F381-4D7B-B476-1AC90F4BC338}"/>
          </ac:cxnSpMkLst>
        </pc:cxnChg>
        <pc:cxnChg chg="mod">
          <ac:chgData name="Jensen, Erin [DEP]" userId="3fe3ec97-4c88-4edb-83a2-6ddbe3e6e794" providerId="ADAL" clId="{4191D522-30FC-4BA2-B6EA-71EF4AD658D8}" dt="2021-11-01T16:49:55.945" v="9" actId="14100"/>
          <ac:cxnSpMkLst>
            <pc:docMk/>
            <pc:sldMk cId="435030930" sldId="290"/>
            <ac:cxnSpMk id="16" creationId="{9ED22466-D62E-4090-9ECF-649E8DC10DAA}"/>
          </ac:cxnSpMkLst>
        </pc:cxnChg>
      </pc:sldChg>
      <pc:sldChg chg="modSp mod">
        <pc:chgData name="Jensen, Erin [DEP]" userId="3fe3ec97-4c88-4edb-83a2-6ddbe3e6e794" providerId="ADAL" clId="{4191D522-30FC-4BA2-B6EA-71EF4AD658D8}" dt="2021-11-01T16:54:38.740" v="257" actId="20577"/>
        <pc:sldMkLst>
          <pc:docMk/>
          <pc:sldMk cId="3179995935" sldId="297"/>
        </pc:sldMkLst>
        <pc:spChg chg="mod">
          <ac:chgData name="Jensen, Erin [DEP]" userId="3fe3ec97-4c88-4edb-83a2-6ddbe3e6e794" providerId="ADAL" clId="{4191D522-30FC-4BA2-B6EA-71EF4AD658D8}" dt="2021-11-01T16:54:32.219" v="255" actId="20577"/>
          <ac:spMkLst>
            <pc:docMk/>
            <pc:sldMk cId="3179995935" sldId="297"/>
            <ac:spMk id="2" creationId="{5499436F-F137-48D6-A1C8-F50D732E4C18}"/>
          </ac:spMkLst>
        </pc:spChg>
        <pc:spChg chg="mod">
          <ac:chgData name="Jensen, Erin [DEP]" userId="3fe3ec97-4c88-4edb-83a2-6ddbe3e6e794" providerId="ADAL" clId="{4191D522-30FC-4BA2-B6EA-71EF4AD658D8}" dt="2021-11-01T16:54:38.740" v="257" actId="20577"/>
          <ac:spMkLst>
            <pc:docMk/>
            <pc:sldMk cId="3179995935" sldId="297"/>
            <ac:spMk id="4" creationId="{3BA47516-86E2-4757-97EC-F90A72A0B64C}"/>
          </ac:spMkLst>
        </pc:spChg>
      </pc:sldChg>
    </pc:docChg>
  </pc:docChgLst>
  <pc:docChgLst>
    <pc:chgData name="Jensen, Erin [DEP]" userId="3fe3ec97-4c88-4edb-83a2-6ddbe3e6e794" providerId="ADAL" clId="{6716B889-22A3-4F43-BE08-FB8147035B27}"/>
    <pc:docChg chg="custSel modSld">
      <pc:chgData name="Jensen, Erin [DEP]" userId="3fe3ec97-4c88-4edb-83a2-6ddbe3e6e794" providerId="ADAL" clId="{6716B889-22A3-4F43-BE08-FB8147035B27}" dt="2021-08-30T16:54:30.758" v="188" actId="33524"/>
      <pc:docMkLst>
        <pc:docMk/>
      </pc:docMkLst>
      <pc:sldChg chg="addSp delSp modSp mod">
        <pc:chgData name="Jensen, Erin [DEP]" userId="3fe3ec97-4c88-4edb-83a2-6ddbe3e6e794" providerId="ADAL" clId="{6716B889-22A3-4F43-BE08-FB8147035B27}" dt="2021-08-30T16:40:10.986" v="85" actId="14100"/>
        <pc:sldMkLst>
          <pc:docMk/>
          <pc:sldMk cId="655329103" sldId="258"/>
        </pc:sldMkLst>
        <pc:picChg chg="del">
          <ac:chgData name="Jensen, Erin [DEP]" userId="3fe3ec97-4c88-4edb-83a2-6ddbe3e6e794" providerId="ADAL" clId="{6716B889-22A3-4F43-BE08-FB8147035B27}" dt="2021-08-30T16:39:35.740" v="73" actId="478"/>
          <ac:picMkLst>
            <pc:docMk/>
            <pc:sldMk cId="655329103" sldId="258"/>
            <ac:picMk id="5" creationId="{2FB5431C-C4D5-4049-BE78-EA8848267F96}"/>
          </ac:picMkLst>
        </pc:picChg>
        <pc:picChg chg="add mod">
          <ac:chgData name="Jensen, Erin [DEP]" userId="3fe3ec97-4c88-4edb-83a2-6ddbe3e6e794" providerId="ADAL" clId="{6716B889-22A3-4F43-BE08-FB8147035B27}" dt="2021-08-30T16:39:39.488" v="77" actId="1076"/>
          <ac:picMkLst>
            <pc:docMk/>
            <pc:sldMk cId="655329103" sldId="258"/>
            <ac:picMk id="7" creationId="{46086994-ECC5-4479-9B95-33DD28A0FC7D}"/>
          </ac:picMkLst>
        </pc:picChg>
        <pc:cxnChg chg="mod ord">
          <ac:chgData name="Jensen, Erin [DEP]" userId="3fe3ec97-4c88-4edb-83a2-6ddbe3e6e794" providerId="ADAL" clId="{6716B889-22A3-4F43-BE08-FB8147035B27}" dt="2021-08-30T16:40:00.468" v="83" actId="14100"/>
          <ac:cxnSpMkLst>
            <pc:docMk/>
            <pc:sldMk cId="655329103" sldId="258"/>
            <ac:cxnSpMk id="6" creationId="{05F1F8E7-4DF8-4085-8697-391C7F49A4CA}"/>
          </ac:cxnSpMkLst>
        </pc:cxnChg>
        <pc:cxnChg chg="mod ord">
          <ac:chgData name="Jensen, Erin [DEP]" userId="3fe3ec97-4c88-4edb-83a2-6ddbe3e6e794" providerId="ADAL" clId="{6716B889-22A3-4F43-BE08-FB8147035B27}" dt="2021-08-30T16:40:10.986" v="85" actId="14100"/>
          <ac:cxnSpMkLst>
            <pc:docMk/>
            <pc:sldMk cId="655329103" sldId="258"/>
            <ac:cxnSpMk id="9" creationId="{BE5714AF-8B97-4325-963C-3E73E9552FA5}"/>
          </ac:cxnSpMkLst>
        </pc:cxnChg>
      </pc:sldChg>
      <pc:sldChg chg="addSp delSp modSp mod">
        <pc:chgData name="Jensen, Erin [DEP]" userId="3fe3ec97-4c88-4edb-83a2-6ddbe3e6e794" providerId="ADAL" clId="{6716B889-22A3-4F43-BE08-FB8147035B27}" dt="2021-08-30T16:41:38.797" v="101" actId="1076"/>
        <pc:sldMkLst>
          <pc:docMk/>
          <pc:sldMk cId="921234274" sldId="259"/>
        </pc:sldMkLst>
        <pc:spChg chg="mod ord">
          <ac:chgData name="Jensen, Erin [DEP]" userId="3fe3ec97-4c88-4edb-83a2-6ddbe3e6e794" providerId="ADAL" clId="{6716B889-22A3-4F43-BE08-FB8147035B27}" dt="2021-08-30T16:41:28.399" v="99" actId="1076"/>
          <ac:spMkLst>
            <pc:docMk/>
            <pc:sldMk cId="921234274" sldId="259"/>
            <ac:spMk id="4" creationId="{AF544E48-5715-4C4F-9D92-2E70FE8663B2}"/>
          </ac:spMkLst>
        </pc:spChg>
        <pc:spChg chg="mod ord">
          <ac:chgData name="Jensen, Erin [DEP]" userId="3fe3ec97-4c88-4edb-83a2-6ddbe3e6e794" providerId="ADAL" clId="{6716B889-22A3-4F43-BE08-FB8147035B27}" dt="2021-08-30T16:41:38.797" v="101" actId="1076"/>
          <ac:spMkLst>
            <pc:docMk/>
            <pc:sldMk cId="921234274" sldId="259"/>
            <ac:spMk id="5" creationId="{2EF493DD-BBB3-4B17-8CF0-F57C8FF0D6B3}"/>
          </ac:spMkLst>
        </pc:spChg>
        <pc:picChg chg="del">
          <ac:chgData name="Jensen, Erin [DEP]" userId="3fe3ec97-4c88-4edb-83a2-6ddbe3e6e794" providerId="ADAL" clId="{6716B889-22A3-4F43-BE08-FB8147035B27}" dt="2021-08-30T16:40:48.647" v="86" actId="478"/>
          <ac:picMkLst>
            <pc:docMk/>
            <pc:sldMk cId="921234274" sldId="259"/>
            <ac:picMk id="2" creationId="{84518939-5EB5-4BD5-8D76-3D54B4A306EF}"/>
          </ac:picMkLst>
        </pc:picChg>
        <pc:picChg chg="add mod">
          <ac:chgData name="Jensen, Erin [DEP]" userId="3fe3ec97-4c88-4edb-83a2-6ddbe3e6e794" providerId="ADAL" clId="{6716B889-22A3-4F43-BE08-FB8147035B27}" dt="2021-08-30T16:41:33.046" v="100" actId="1076"/>
          <ac:picMkLst>
            <pc:docMk/>
            <pc:sldMk cId="921234274" sldId="259"/>
            <ac:picMk id="9" creationId="{90A5CAB4-AEE7-4DBA-A076-A34B1AAF472C}"/>
          </ac:picMkLst>
        </pc:picChg>
      </pc:sldChg>
      <pc:sldChg chg="addSp delSp modSp mod">
        <pc:chgData name="Jensen, Erin [DEP]" userId="3fe3ec97-4c88-4edb-83a2-6ddbe3e6e794" providerId="ADAL" clId="{6716B889-22A3-4F43-BE08-FB8147035B27}" dt="2021-08-30T16:42:56.742" v="109" actId="1076"/>
        <pc:sldMkLst>
          <pc:docMk/>
          <pc:sldMk cId="789285815" sldId="260"/>
        </pc:sldMkLst>
        <pc:picChg chg="del">
          <ac:chgData name="Jensen, Erin [DEP]" userId="3fe3ec97-4c88-4edb-83a2-6ddbe3e6e794" providerId="ADAL" clId="{6716B889-22A3-4F43-BE08-FB8147035B27}" dt="2021-08-30T16:42:38.326" v="102" actId="478"/>
          <ac:picMkLst>
            <pc:docMk/>
            <pc:sldMk cId="789285815" sldId="260"/>
            <ac:picMk id="3" creationId="{E020172B-F590-4434-A87C-C7C2C6C8454C}"/>
          </ac:picMkLst>
        </pc:picChg>
        <pc:picChg chg="add mod">
          <ac:chgData name="Jensen, Erin [DEP]" userId="3fe3ec97-4c88-4edb-83a2-6ddbe3e6e794" providerId="ADAL" clId="{6716B889-22A3-4F43-BE08-FB8147035B27}" dt="2021-08-30T16:42:56.742" v="109" actId="1076"/>
          <ac:picMkLst>
            <pc:docMk/>
            <pc:sldMk cId="789285815" sldId="260"/>
            <ac:picMk id="5" creationId="{96932765-6D52-47DD-8CA4-B7A441C4DAB7}"/>
          </ac:picMkLst>
        </pc:picChg>
      </pc:sldChg>
      <pc:sldChg chg="addSp delSp modSp mod">
        <pc:chgData name="Jensen, Erin [DEP]" userId="3fe3ec97-4c88-4edb-83a2-6ddbe3e6e794" providerId="ADAL" clId="{6716B889-22A3-4F43-BE08-FB8147035B27}" dt="2021-08-30T16:44:53.905" v="117" actId="478"/>
        <pc:sldMkLst>
          <pc:docMk/>
          <pc:sldMk cId="3019873295" sldId="261"/>
        </pc:sldMkLst>
        <pc:spChg chg="mod">
          <ac:chgData name="Jensen, Erin [DEP]" userId="3fe3ec97-4c88-4edb-83a2-6ddbe3e6e794" providerId="ADAL" clId="{6716B889-22A3-4F43-BE08-FB8147035B27}" dt="2021-08-30T16:43:50.725" v="112" actId="33524"/>
          <ac:spMkLst>
            <pc:docMk/>
            <pc:sldMk cId="3019873295" sldId="261"/>
            <ac:spMk id="4" creationId="{8230C3E2-4CA4-4E4F-B090-0F3437B1CFE9}"/>
          </ac:spMkLst>
        </pc:spChg>
        <pc:spChg chg="mod">
          <ac:chgData name="Jensen, Erin [DEP]" userId="3fe3ec97-4c88-4edb-83a2-6ddbe3e6e794" providerId="ADAL" clId="{6716B889-22A3-4F43-BE08-FB8147035B27}" dt="2021-08-30T16:43:41.705" v="111" actId="33524"/>
          <ac:spMkLst>
            <pc:docMk/>
            <pc:sldMk cId="3019873295" sldId="261"/>
            <ac:spMk id="6" creationId="{D59BF023-1965-498E-86A6-008EDEBA62A0}"/>
          </ac:spMkLst>
        </pc:spChg>
        <pc:spChg chg="del mod">
          <ac:chgData name="Jensen, Erin [DEP]" userId="3fe3ec97-4c88-4edb-83a2-6ddbe3e6e794" providerId="ADAL" clId="{6716B889-22A3-4F43-BE08-FB8147035B27}" dt="2021-08-30T16:44:53.905" v="117" actId="478"/>
          <ac:spMkLst>
            <pc:docMk/>
            <pc:sldMk cId="3019873295" sldId="261"/>
            <ac:spMk id="12" creationId="{65A20AF1-401F-40B2-BD52-D38E919EB255}"/>
          </ac:spMkLst>
        </pc:spChg>
        <pc:picChg chg="add del mod">
          <ac:chgData name="Jensen, Erin [DEP]" userId="3fe3ec97-4c88-4edb-83a2-6ddbe3e6e794" providerId="ADAL" clId="{6716B889-22A3-4F43-BE08-FB8147035B27}" dt="2021-08-30T16:44:50.933" v="116" actId="478"/>
          <ac:picMkLst>
            <pc:docMk/>
            <pc:sldMk cId="3019873295" sldId="261"/>
            <ac:picMk id="3" creationId="{1F97B19C-F82C-4A6A-B450-B4E8556F38ED}"/>
          </ac:picMkLst>
        </pc:picChg>
      </pc:sldChg>
      <pc:sldChg chg="modSp mod">
        <pc:chgData name="Jensen, Erin [DEP]" userId="3fe3ec97-4c88-4edb-83a2-6ddbe3e6e794" providerId="ADAL" clId="{6716B889-22A3-4F43-BE08-FB8147035B27}" dt="2021-08-30T16:47:55.771" v="164" actId="20577"/>
        <pc:sldMkLst>
          <pc:docMk/>
          <pc:sldMk cId="2929432581" sldId="264"/>
        </pc:sldMkLst>
        <pc:spChg chg="mod">
          <ac:chgData name="Jensen, Erin [DEP]" userId="3fe3ec97-4c88-4edb-83a2-6ddbe3e6e794" providerId="ADAL" clId="{6716B889-22A3-4F43-BE08-FB8147035B27}" dt="2021-08-30T16:47:55.771" v="164" actId="20577"/>
          <ac:spMkLst>
            <pc:docMk/>
            <pc:sldMk cId="2929432581" sldId="264"/>
            <ac:spMk id="6" creationId="{993408FC-CB41-4172-AFBC-874B7E684018}"/>
          </ac:spMkLst>
        </pc:spChg>
      </pc:sldChg>
      <pc:sldChg chg="addSp delSp modSp mod">
        <pc:chgData name="Jensen, Erin [DEP]" userId="3fe3ec97-4c88-4edb-83a2-6ddbe3e6e794" providerId="ADAL" clId="{6716B889-22A3-4F43-BE08-FB8147035B27}" dt="2021-08-30T16:53:57.343" v="179" actId="1076"/>
        <pc:sldMkLst>
          <pc:docMk/>
          <pc:sldMk cId="412991299" sldId="265"/>
        </pc:sldMkLst>
        <pc:spChg chg="mod">
          <ac:chgData name="Jensen, Erin [DEP]" userId="3fe3ec97-4c88-4edb-83a2-6ddbe3e6e794" providerId="ADAL" clId="{6716B889-22A3-4F43-BE08-FB8147035B27}" dt="2021-08-30T16:53:57.343" v="179" actId="1076"/>
          <ac:spMkLst>
            <pc:docMk/>
            <pc:sldMk cId="412991299" sldId="265"/>
            <ac:spMk id="4" creationId="{4E880149-55A6-4237-B73F-AB4E4952D591}"/>
          </ac:spMkLst>
        </pc:spChg>
        <pc:picChg chg="del">
          <ac:chgData name="Jensen, Erin [DEP]" userId="3fe3ec97-4c88-4edb-83a2-6ddbe3e6e794" providerId="ADAL" clId="{6716B889-22A3-4F43-BE08-FB8147035B27}" dt="2021-08-30T16:52:59.691" v="165" actId="478"/>
          <ac:picMkLst>
            <pc:docMk/>
            <pc:sldMk cId="412991299" sldId="265"/>
            <ac:picMk id="5" creationId="{42416ECA-5B54-40D5-9BB2-2493290B7A2D}"/>
          </ac:picMkLst>
        </pc:picChg>
        <pc:picChg chg="add mod ord">
          <ac:chgData name="Jensen, Erin [DEP]" userId="3fe3ec97-4c88-4edb-83a2-6ddbe3e6e794" providerId="ADAL" clId="{6716B889-22A3-4F43-BE08-FB8147035B27}" dt="2021-08-30T16:53:19.782" v="172" actId="1076"/>
          <ac:picMkLst>
            <pc:docMk/>
            <pc:sldMk cId="412991299" sldId="265"/>
            <ac:picMk id="9" creationId="{CB5D9AFF-59BD-4952-9D76-09C38D99AF94}"/>
          </ac:picMkLst>
        </pc:picChg>
        <pc:cxnChg chg="mod">
          <ac:chgData name="Jensen, Erin [DEP]" userId="3fe3ec97-4c88-4edb-83a2-6ddbe3e6e794" providerId="ADAL" clId="{6716B889-22A3-4F43-BE08-FB8147035B27}" dt="2021-08-30T16:53:28.102" v="174" actId="14100"/>
          <ac:cxnSpMkLst>
            <pc:docMk/>
            <pc:sldMk cId="412991299" sldId="265"/>
            <ac:cxnSpMk id="6" creationId="{60BA6E3A-D827-48EC-89B8-A6801E1ACA47}"/>
          </ac:cxnSpMkLst>
        </pc:cxnChg>
        <pc:cxnChg chg="mod">
          <ac:chgData name="Jensen, Erin [DEP]" userId="3fe3ec97-4c88-4edb-83a2-6ddbe3e6e794" providerId="ADAL" clId="{6716B889-22A3-4F43-BE08-FB8147035B27}" dt="2021-08-30T16:53:40.802" v="177" actId="14100"/>
          <ac:cxnSpMkLst>
            <pc:docMk/>
            <pc:sldMk cId="412991299" sldId="265"/>
            <ac:cxnSpMk id="8" creationId="{F6588AED-EF09-47C1-B165-37A1EFE36D9D}"/>
          </ac:cxnSpMkLst>
        </pc:cxnChg>
        <pc:cxnChg chg="mod">
          <ac:chgData name="Jensen, Erin [DEP]" userId="3fe3ec97-4c88-4edb-83a2-6ddbe3e6e794" providerId="ADAL" clId="{6716B889-22A3-4F43-BE08-FB8147035B27}" dt="2021-08-30T16:53:53.988" v="178" actId="1076"/>
          <ac:cxnSpMkLst>
            <pc:docMk/>
            <pc:sldMk cId="412991299" sldId="265"/>
            <ac:cxnSpMk id="12" creationId="{130E94E1-B620-4D33-A842-78D527FF46D4}"/>
          </ac:cxnSpMkLst>
        </pc:cxnChg>
      </pc:sldChg>
      <pc:sldChg chg="modSp mod">
        <pc:chgData name="Jensen, Erin [DEP]" userId="3fe3ec97-4c88-4edb-83a2-6ddbe3e6e794" providerId="ADAL" clId="{6716B889-22A3-4F43-BE08-FB8147035B27}" dt="2021-08-30T16:54:30.758" v="188" actId="33524"/>
        <pc:sldMkLst>
          <pc:docMk/>
          <pc:sldMk cId="2465302875" sldId="266"/>
        </pc:sldMkLst>
        <pc:spChg chg="mod">
          <ac:chgData name="Jensen, Erin [DEP]" userId="3fe3ec97-4c88-4edb-83a2-6ddbe3e6e794" providerId="ADAL" clId="{6716B889-22A3-4F43-BE08-FB8147035B27}" dt="2021-08-30T16:54:30.758" v="188" actId="33524"/>
          <ac:spMkLst>
            <pc:docMk/>
            <pc:sldMk cId="2465302875" sldId="266"/>
            <ac:spMk id="3" creationId="{217132DD-5E09-4E07-9EF5-E37A382FA159}"/>
          </ac:spMkLst>
        </pc:spChg>
      </pc:sldChg>
      <pc:sldChg chg="addSp delSp modSp mod">
        <pc:chgData name="Jensen, Erin [DEP]" userId="3fe3ec97-4c88-4edb-83a2-6ddbe3e6e794" providerId="ADAL" clId="{6716B889-22A3-4F43-BE08-FB8147035B27}" dt="2021-08-30T16:37:41.326" v="68" actId="1076"/>
        <pc:sldMkLst>
          <pc:docMk/>
          <pc:sldMk cId="1954341782" sldId="281"/>
        </pc:sldMkLst>
        <pc:picChg chg="del">
          <ac:chgData name="Jensen, Erin [DEP]" userId="3fe3ec97-4c88-4edb-83a2-6ddbe3e6e794" providerId="ADAL" clId="{6716B889-22A3-4F43-BE08-FB8147035B27}" dt="2021-08-30T16:37:06.376" v="64" actId="478"/>
          <ac:picMkLst>
            <pc:docMk/>
            <pc:sldMk cId="1954341782" sldId="281"/>
            <ac:picMk id="2" creationId="{A375971B-07DE-4BD8-999A-46562D10243C}"/>
          </ac:picMkLst>
        </pc:picChg>
        <pc:picChg chg="add mod">
          <ac:chgData name="Jensen, Erin [DEP]" userId="3fe3ec97-4c88-4edb-83a2-6ddbe3e6e794" providerId="ADAL" clId="{6716B889-22A3-4F43-BE08-FB8147035B27}" dt="2021-08-30T16:37:41.326" v="68" actId="1076"/>
          <ac:picMkLst>
            <pc:docMk/>
            <pc:sldMk cId="1954341782" sldId="281"/>
            <ac:picMk id="5" creationId="{AD43A1C2-556E-40DC-84A3-36D1590E46C4}"/>
          </ac:picMkLst>
        </pc:picChg>
      </pc:sldChg>
      <pc:sldChg chg="addSp delSp modSp mod">
        <pc:chgData name="Jensen, Erin [DEP]" userId="3fe3ec97-4c88-4edb-83a2-6ddbe3e6e794" providerId="ADAL" clId="{6716B889-22A3-4F43-BE08-FB8147035B27}" dt="2021-08-30T16:36:12.587" v="63" actId="14100"/>
        <pc:sldMkLst>
          <pc:docMk/>
          <pc:sldMk cId="1241418882" sldId="282"/>
        </pc:sldMkLst>
        <pc:spChg chg="add mod">
          <ac:chgData name="Jensen, Erin [DEP]" userId="3fe3ec97-4c88-4edb-83a2-6ddbe3e6e794" providerId="ADAL" clId="{6716B889-22A3-4F43-BE08-FB8147035B27}" dt="2021-08-30T16:36:12.587" v="63" actId="14100"/>
          <ac:spMkLst>
            <pc:docMk/>
            <pc:sldMk cId="1241418882" sldId="282"/>
            <ac:spMk id="10" creationId="{36107C50-91F9-41CB-8C9A-9139C5648218}"/>
          </ac:spMkLst>
        </pc:spChg>
        <pc:picChg chg="add mod">
          <ac:chgData name="Jensen, Erin [DEP]" userId="3fe3ec97-4c88-4edb-83a2-6ddbe3e6e794" providerId="ADAL" clId="{6716B889-22A3-4F43-BE08-FB8147035B27}" dt="2021-08-30T16:35:12.138" v="5" actId="1076"/>
          <ac:picMkLst>
            <pc:docMk/>
            <pc:sldMk cId="1241418882" sldId="282"/>
            <ac:picMk id="3" creationId="{E428148D-28DB-42F9-BA49-972C0A4D001E}"/>
          </ac:picMkLst>
        </pc:picChg>
        <pc:picChg chg="del">
          <ac:chgData name="Jensen, Erin [DEP]" userId="3fe3ec97-4c88-4edb-83a2-6ddbe3e6e794" providerId="ADAL" clId="{6716B889-22A3-4F43-BE08-FB8147035B27}" dt="2021-08-30T16:35:00.500" v="0" actId="478"/>
          <ac:picMkLst>
            <pc:docMk/>
            <pc:sldMk cId="1241418882" sldId="282"/>
            <ac:picMk id="4" creationId="{A6961006-D280-4638-BDBE-9FFD4486C4DF}"/>
          </ac:picMkLst>
        </pc:picChg>
        <pc:cxnChg chg="mod ord">
          <ac:chgData name="Jensen, Erin [DEP]" userId="3fe3ec97-4c88-4edb-83a2-6ddbe3e6e794" providerId="ADAL" clId="{6716B889-22A3-4F43-BE08-FB8147035B27}" dt="2021-08-30T16:35:26.016" v="9" actId="14100"/>
          <ac:cxnSpMkLst>
            <pc:docMk/>
            <pc:sldMk cId="1241418882" sldId="282"/>
            <ac:cxnSpMk id="7" creationId="{4194DF56-9C4A-45D7-BEFB-5C499E50CF9B}"/>
          </ac:cxnSpMkLst>
        </pc:cxnChg>
        <pc:cxnChg chg="add">
          <ac:chgData name="Jensen, Erin [DEP]" userId="3fe3ec97-4c88-4edb-83a2-6ddbe3e6e794" providerId="ADAL" clId="{6716B889-22A3-4F43-BE08-FB8147035B27}" dt="2021-08-30T16:36:02.191" v="43" actId="11529"/>
          <ac:cxnSpMkLst>
            <pc:docMk/>
            <pc:sldMk cId="1241418882" sldId="282"/>
            <ac:cxnSpMk id="12" creationId="{2315A016-F667-4743-BF81-1B0C8BFB5A1B}"/>
          </ac:cxnSpMkLst>
        </pc:cxnChg>
      </pc:sldChg>
      <pc:sldChg chg="modSp mod">
        <pc:chgData name="Jensen, Erin [DEP]" userId="3fe3ec97-4c88-4edb-83a2-6ddbe3e6e794" providerId="ADAL" clId="{6716B889-22A3-4F43-BE08-FB8147035B27}" dt="2021-08-30T16:46:08.119" v="132" actId="20577"/>
        <pc:sldMkLst>
          <pc:docMk/>
          <pc:sldMk cId="4056866849" sldId="285"/>
        </pc:sldMkLst>
        <pc:spChg chg="mod">
          <ac:chgData name="Jensen, Erin [DEP]" userId="3fe3ec97-4c88-4edb-83a2-6ddbe3e6e794" providerId="ADAL" clId="{6716B889-22A3-4F43-BE08-FB8147035B27}" dt="2021-08-30T16:46:08.119" v="132" actId="20577"/>
          <ac:spMkLst>
            <pc:docMk/>
            <pc:sldMk cId="4056866849" sldId="285"/>
            <ac:spMk id="6" creationId="{803404F0-85CE-41BB-810B-5213747DD700}"/>
          </ac:spMkLst>
        </pc:spChg>
      </pc:sldChg>
      <pc:sldChg chg="addSp delSp modSp mod">
        <pc:chgData name="Jensen, Erin [DEP]" userId="3fe3ec97-4c88-4edb-83a2-6ddbe3e6e794" providerId="ADAL" clId="{6716B889-22A3-4F43-BE08-FB8147035B27}" dt="2021-08-30T16:47:01.501" v="143" actId="20577"/>
        <pc:sldMkLst>
          <pc:docMk/>
          <pc:sldMk cId="1877428604" sldId="287"/>
        </pc:sldMkLst>
        <pc:spChg chg="mod">
          <ac:chgData name="Jensen, Erin [DEP]" userId="3fe3ec97-4c88-4edb-83a2-6ddbe3e6e794" providerId="ADAL" clId="{6716B889-22A3-4F43-BE08-FB8147035B27}" dt="2021-08-30T16:47:01.501" v="143" actId="20577"/>
          <ac:spMkLst>
            <pc:docMk/>
            <pc:sldMk cId="1877428604" sldId="287"/>
            <ac:spMk id="7" creationId="{CB5BA89D-B201-4A71-B7FB-CB162C001A4A}"/>
          </ac:spMkLst>
        </pc:spChg>
        <pc:picChg chg="add mod">
          <ac:chgData name="Jensen, Erin [DEP]" userId="3fe3ec97-4c88-4edb-83a2-6ddbe3e6e794" providerId="ADAL" clId="{6716B889-22A3-4F43-BE08-FB8147035B27}" dt="2021-08-30T16:46:50.479" v="139" actId="1076"/>
          <ac:picMkLst>
            <pc:docMk/>
            <pc:sldMk cId="1877428604" sldId="287"/>
            <ac:picMk id="3" creationId="{2BC67C3B-A5AD-4C56-BB55-0C06EB25C46A}"/>
          </ac:picMkLst>
        </pc:picChg>
        <pc:picChg chg="del">
          <ac:chgData name="Jensen, Erin [DEP]" userId="3fe3ec97-4c88-4edb-83a2-6ddbe3e6e794" providerId="ADAL" clId="{6716B889-22A3-4F43-BE08-FB8147035B27}" dt="2021-08-30T16:46:38.438" v="133" actId="478"/>
          <ac:picMkLst>
            <pc:docMk/>
            <pc:sldMk cId="1877428604" sldId="287"/>
            <ac:picMk id="4" creationId="{03A6D38C-487D-4BE2-AE2F-E93C34F8F71E}"/>
          </ac:picMkLst>
        </pc:picChg>
      </pc:sldChg>
      <pc:sldChg chg="modSp mod">
        <pc:chgData name="Jensen, Erin [DEP]" userId="3fe3ec97-4c88-4edb-83a2-6ddbe3e6e794" providerId="ADAL" clId="{6716B889-22A3-4F43-BE08-FB8147035B27}" dt="2021-08-30T16:38:25.179" v="72" actId="20577"/>
        <pc:sldMkLst>
          <pc:docMk/>
          <pc:sldMk cId="1561545915" sldId="288"/>
        </pc:sldMkLst>
        <pc:spChg chg="mod">
          <ac:chgData name="Jensen, Erin [DEP]" userId="3fe3ec97-4c88-4edb-83a2-6ddbe3e6e794" providerId="ADAL" clId="{6716B889-22A3-4F43-BE08-FB8147035B27}" dt="2021-08-30T16:38:25.179" v="72" actId="20577"/>
          <ac:spMkLst>
            <pc:docMk/>
            <pc:sldMk cId="1561545915" sldId="288"/>
            <ac:spMk id="4" creationId="{887E7BF4-3331-4A65-81CF-C3B52244DF30}"/>
          </ac:spMkLst>
        </pc:spChg>
      </pc:sldChg>
      <pc:sldChg chg="modSp mod">
        <pc:chgData name="Jensen, Erin [DEP]" userId="3fe3ec97-4c88-4edb-83a2-6ddbe3e6e794" providerId="ADAL" clId="{6716B889-22A3-4F43-BE08-FB8147035B27}" dt="2021-08-30T16:45:57.157" v="130" actId="33524"/>
        <pc:sldMkLst>
          <pc:docMk/>
          <pc:sldMk cId="435030930" sldId="290"/>
        </pc:sldMkLst>
        <pc:spChg chg="mod">
          <ac:chgData name="Jensen, Erin [DEP]" userId="3fe3ec97-4c88-4edb-83a2-6ddbe3e6e794" providerId="ADAL" clId="{6716B889-22A3-4F43-BE08-FB8147035B27}" dt="2021-08-30T16:45:30.406" v="123" actId="20577"/>
          <ac:spMkLst>
            <pc:docMk/>
            <pc:sldMk cId="435030930" sldId="290"/>
            <ac:spMk id="13" creationId="{BFA84CE8-08E9-4A53-8828-500F3FF76958}"/>
          </ac:spMkLst>
        </pc:spChg>
        <pc:spChg chg="mod">
          <ac:chgData name="Jensen, Erin [DEP]" userId="3fe3ec97-4c88-4edb-83a2-6ddbe3e6e794" providerId="ADAL" clId="{6716B889-22A3-4F43-BE08-FB8147035B27}" dt="2021-08-30T16:45:57.157" v="130" actId="33524"/>
          <ac:spMkLst>
            <pc:docMk/>
            <pc:sldMk cId="435030930" sldId="290"/>
            <ac:spMk id="17" creationId="{0AA934AD-6648-405A-BAEE-E13CEA416C0F}"/>
          </ac:spMkLst>
        </pc:spChg>
      </pc:sldChg>
      <pc:sldChg chg="modSp mod">
        <pc:chgData name="Jensen, Erin [DEP]" userId="3fe3ec97-4c88-4edb-83a2-6ddbe3e6e794" providerId="ADAL" clId="{6716B889-22A3-4F43-BE08-FB8147035B27}" dt="2021-08-30T16:43:28.477" v="110" actId="33524"/>
        <pc:sldMkLst>
          <pc:docMk/>
          <pc:sldMk cId="3071052190" sldId="291"/>
        </pc:sldMkLst>
        <pc:spChg chg="mod">
          <ac:chgData name="Jensen, Erin [DEP]" userId="3fe3ec97-4c88-4edb-83a2-6ddbe3e6e794" providerId="ADAL" clId="{6716B889-22A3-4F43-BE08-FB8147035B27}" dt="2021-08-30T16:43:28.477" v="110" actId="33524"/>
          <ac:spMkLst>
            <pc:docMk/>
            <pc:sldMk cId="3071052190" sldId="291"/>
            <ac:spMk id="4" creationId="{CE01FBFB-CC7E-452F-954B-96DF97217336}"/>
          </ac:spMkLst>
        </pc:spChg>
      </pc:sldChg>
      <pc:sldChg chg="addSp delSp modSp mod">
        <pc:chgData name="Jensen, Erin [DEP]" userId="3fe3ec97-4c88-4edb-83a2-6ddbe3e6e794" providerId="ADAL" clId="{6716B889-22A3-4F43-BE08-FB8147035B27}" dt="2021-08-30T16:47:40.936" v="153" actId="20577"/>
        <pc:sldMkLst>
          <pc:docMk/>
          <pc:sldMk cId="181290834" sldId="295"/>
        </pc:sldMkLst>
        <pc:spChg chg="mod">
          <ac:chgData name="Jensen, Erin [DEP]" userId="3fe3ec97-4c88-4edb-83a2-6ddbe3e6e794" providerId="ADAL" clId="{6716B889-22A3-4F43-BE08-FB8147035B27}" dt="2021-08-30T16:47:40.936" v="153" actId="20577"/>
          <ac:spMkLst>
            <pc:docMk/>
            <pc:sldMk cId="181290834" sldId="295"/>
            <ac:spMk id="7" creationId="{CB5BA89D-B201-4A71-B7FB-CB162C001A4A}"/>
          </ac:spMkLst>
        </pc:spChg>
        <pc:picChg chg="add mod">
          <ac:chgData name="Jensen, Erin [DEP]" userId="3fe3ec97-4c88-4edb-83a2-6ddbe3e6e794" providerId="ADAL" clId="{6716B889-22A3-4F43-BE08-FB8147035B27}" dt="2021-08-30T16:47:35.588" v="149" actId="1076"/>
          <ac:picMkLst>
            <pc:docMk/>
            <pc:sldMk cId="181290834" sldId="295"/>
            <ac:picMk id="3" creationId="{ED760ABD-1085-4849-8244-F976673898B5}"/>
          </ac:picMkLst>
        </pc:picChg>
        <pc:picChg chg="del">
          <ac:chgData name="Jensen, Erin [DEP]" userId="3fe3ec97-4c88-4edb-83a2-6ddbe3e6e794" providerId="ADAL" clId="{6716B889-22A3-4F43-BE08-FB8147035B27}" dt="2021-08-30T16:47:25.138" v="144" actId="478"/>
          <ac:picMkLst>
            <pc:docMk/>
            <pc:sldMk cId="181290834" sldId="295"/>
            <ac:picMk id="5" creationId="{F87E474F-85CA-424B-9958-633A5AC06C78}"/>
          </ac:picMkLst>
        </pc:picChg>
      </pc:sldChg>
      <pc:sldChg chg="modSp mod">
        <pc:chgData name="Jensen, Erin [DEP]" userId="3fe3ec97-4c88-4edb-83a2-6ddbe3e6e794" providerId="ADAL" clId="{6716B889-22A3-4F43-BE08-FB8147035B27}" dt="2021-08-30T16:54:24.844" v="187" actId="1076"/>
        <pc:sldMkLst>
          <pc:docMk/>
          <pc:sldMk cId="3179995935" sldId="297"/>
        </pc:sldMkLst>
        <pc:spChg chg="mod">
          <ac:chgData name="Jensen, Erin [DEP]" userId="3fe3ec97-4c88-4edb-83a2-6ddbe3e6e794" providerId="ADAL" clId="{6716B889-22A3-4F43-BE08-FB8147035B27}" dt="2021-08-30T16:54:05.063" v="181" actId="20577"/>
          <ac:spMkLst>
            <pc:docMk/>
            <pc:sldMk cId="3179995935" sldId="297"/>
            <ac:spMk id="2" creationId="{5499436F-F137-48D6-A1C8-F50D732E4C18}"/>
          </ac:spMkLst>
        </pc:spChg>
        <pc:spChg chg="mod">
          <ac:chgData name="Jensen, Erin [DEP]" userId="3fe3ec97-4c88-4edb-83a2-6ddbe3e6e794" providerId="ADAL" clId="{6716B889-22A3-4F43-BE08-FB8147035B27}" dt="2021-08-30T16:54:24.844" v="187" actId="1076"/>
          <ac:spMkLst>
            <pc:docMk/>
            <pc:sldMk cId="3179995935" sldId="297"/>
            <ac:spMk id="4" creationId="{3BA47516-86E2-4757-97EC-F90A72A0B6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B6A57-A80E-48C6-9D83-A76278B409D1}" type="datetimeFigureOut">
              <a:rPr lang="en-US" smtClean="0"/>
              <a:t>11/1/2021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36ADF9-2CCA-45E7-8087-930C7B647808}" type="slidenum">
              <a:rPr lang="en-US" smtClean="0"/>
              <a:t>‹#›</a:t>
            </a:fld>
            <a:endParaRPr lang="en-US" dirty="0"/>
          </a:p>
        </p:txBody>
      </p:sp>
    </p:spTree>
    <p:extLst>
      <p:ext uri="{BB962C8B-B14F-4D97-AF65-F5344CB8AC3E}">
        <p14:creationId xmlns:p14="http://schemas.microsoft.com/office/powerpoint/2010/main" val="1888982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6ADF9-2CCA-45E7-8087-930C7B647808}" type="slidenum">
              <a:rPr lang="en-US" smtClean="0"/>
              <a:t>1</a:t>
            </a:fld>
            <a:endParaRPr lang="en-US" dirty="0"/>
          </a:p>
        </p:txBody>
      </p:sp>
    </p:spTree>
    <p:extLst>
      <p:ext uri="{BB962C8B-B14F-4D97-AF65-F5344CB8AC3E}">
        <p14:creationId xmlns:p14="http://schemas.microsoft.com/office/powerpoint/2010/main" val="42214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36ADF9-2CCA-45E7-8087-930C7B647808}" type="slidenum">
              <a:rPr lang="en-US" smtClean="0"/>
              <a:t>14</a:t>
            </a:fld>
            <a:endParaRPr lang="en-US" dirty="0"/>
          </a:p>
        </p:txBody>
      </p:sp>
    </p:spTree>
    <p:extLst>
      <p:ext uri="{BB962C8B-B14F-4D97-AF65-F5344CB8AC3E}">
        <p14:creationId xmlns:p14="http://schemas.microsoft.com/office/powerpoint/2010/main" val="387526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C1E277-C93C-4071-9A36-6FE55417B5B7}"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315CF7-ED2F-4777-B305-0BD99C7D53CB}" type="slidenum">
              <a:rPr lang="en-US" smtClean="0"/>
              <a:t>‹#›</a:t>
            </a:fld>
            <a:endParaRPr lang="en-US" dirty="0"/>
          </a:p>
        </p:txBody>
      </p:sp>
    </p:spTree>
    <p:extLst>
      <p:ext uri="{BB962C8B-B14F-4D97-AF65-F5344CB8AC3E}">
        <p14:creationId xmlns:p14="http://schemas.microsoft.com/office/powerpoint/2010/main" val="2544021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1E277-C93C-4071-9A36-6FE55417B5B7}"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315CF7-ED2F-4777-B305-0BD99C7D53CB}" type="slidenum">
              <a:rPr lang="en-US" smtClean="0"/>
              <a:t>‹#›</a:t>
            </a:fld>
            <a:endParaRPr lang="en-US" dirty="0"/>
          </a:p>
        </p:txBody>
      </p:sp>
    </p:spTree>
    <p:extLst>
      <p:ext uri="{BB962C8B-B14F-4D97-AF65-F5344CB8AC3E}">
        <p14:creationId xmlns:p14="http://schemas.microsoft.com/office/powerpoint/2010/main" val="306600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1E277-C93C-4071-9A36-6FE55417B5B7}"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315CF7-ED2F-4777-B305-0BD99C7D53CB}"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0027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1E277-C93C-4071-9A36-6FE55417B5B7}"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315CF7-ED2F-4777-B305-0BD99C7D53CB}" type="slidenum">
              <a:rPr lang="en-US" smtClean="0"/>
              <a:t>‹#›</a:t>
            </a:fld>
            <a:endParaRPr lang="en-US" dirty="0"/>
          </a:p>
        </p:txBody>
      </p:sp>
    </p:spTree>
    <p:extLst>
      <p:ext uri="{BB962C8B-B14F-4D97-AF65-F5344CB8AC3E}">
        <p14:creationId xmlns:p14="http://schemas.microsoft.com/office/powerpoint/2010/main" val="1094931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1E277-C93C-4071-9A36-6FE55417B5B7}"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315CF7-ED2F-4777-B305-0BD99C7D53CB}"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627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1E277-C93C-4071-9A36-6FE55417B5B7}"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315CF7-ED2F-4777-B305-0BD99C7D53CB}" type="slidenum">
              <a:rPr lang="en-US" smtClean="0"/>
              <a:t>‹#›</a:t>
            </a:fld>
            <a:endParaRPr lang="en-US" dirty="0"/>
          </a:p>
        </p:txBody>
      </p:sp>
    </p:spTree>
    <p:extLst>
      <p:ext uri="{BB962C8B-B14F-4D97-AF65-F5344CB8AC3E}">
        <p14:creationId xmlns:p14="http://schemas.microsoft.com/office/powerpoint/2010/main" val="536647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1E277-C93C-4071-9A36-6FE55417B5B7}"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315CF7-ED2F-4777-B305-0BD99C7D53CB}" type="slidenum">
              <a:rPr lang="en-US" smtClean="0"/>
              <a:t>‹#›</a:t>
            </a:fld>
            <a:endParaRPr lang="en-US" dirty="0"/>
          </a:p>
        </p:txBody>
      </p:sp>
    </p:spTree>
    <p:extLst>
      <p:ext uri="{BB962C8B-B14F-4D97-AF65-F5344CB8AC3E}">
        <p14:creationId xmlns:p14="http://schemas.microsoft.com/office/powerpoint/2010/main" val="3668819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1E277-C93C-4071-9A36-6FE55417B5B7}"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315CF7-ED2F-4777-B305-0BD99C7D53CB}" type="slidenum">
              <a:rPr lang="en-US" smtClean="0"/>
              <a:t>‹#›</a:t>
            </a:fld>
            <a:endParaRPr lang="en-US" dirty="0"/>
          </a:p>
        </p:txBody>
      </p:sp>
    </p:spTree>
    <p:extLst>
      <p:ext uri="{BB962C8B-B14F-4D97-AF65-F5344CB8AC3E}">
        <p14:creationId xmlns:p14="http://schemas.microsoft.com/office/powerpoint/2010/main" val="32753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1E277-C93C-4071-9A36-6FE55417B5B7}"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315CF7-ED2F-4777-B305-0BD99C7D53CB}" type="slidenum">
              <a:rPr lang="en-US" smtClean="0"/>
              <a:t>‹#›</a:t>
            </a:fld>
            <a:endParaRPr lang="en-US" dirty="0"/>
          </a:p>
        </p:txBody>
      </p:sp>
    </p:spTree>
    <p:extLst>
      <p:ext uri="{BB962C8B-B14F-4D97-AF65-F5344CB8AC3E}">
        <p14:creationId xmlns:p14="http://schemas.microsoft.com/office/powerpoint/2010/main" val="204488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1E277-C93C-4071-9A36-6FE55417B5B7}"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315CF7-ED2F-4777-B305-0BD99C7D53CB}" type="slidenum">
              <a:rPr lang="en-US" smtClean="0"/>
              <a:t>‹#›</a:t>
            </a:fld>
            <a:endParaRPr lang="en-US" dirty="0"/>
          </a:p>
        </p:txBody>
      </p:sp>
    </p:spTree>
    <p:extLst>
      <p:ext uri="{BB962C8B-B14F-4D97-AF65-F5344CB8AC3E}">
        <p14:creationId xmlns:p14="http://schemas.microsoft.com/office/powerpoint/2010/main" val="245890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C1E277-C93C-4071-9A36-6FE55417B5B7}" type="datetimeFigureOut">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315CF7-ED2F-4777-B305-0BD99C7D53CB}" type="slidenum">
              <a:rPr lang="en-US" smtClean="0"/>
              <a:t>‹#›</a:t>
            </a:fld>
            <a:endParaRPr lang="en-US" dirty="0"/>
          </a:p>
        </p:txBody>
      </p:sp>
    </p:spTree>
    <p:extLst>
      <p:ext uri="{BB962C8B-B14F-4D97-AF65-F5344CB8AC3E}">
        <p14:creationId xmlns:p14="http://schemas.microsoft.com/office/powerpoint/2010/main" val="420224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C1E277-C93C-4071-9A36-6FE55417B5B7}" type="datetimeFigureOut">
              <a:rPr lang="en-US" smtClean="0"/>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315CF7-ED2F-4777-B305-0BD99C7D53CB}" type="slidenum">
              <a:rPr lang="en-US" smtClean="0"/>
              <a:t>‹#›</a:t>
            </a:fld>
            <a:endParaRPr lang="en-US" dirty="0"/>
          </a:p>
        </p:txBody>
      </p:sp>
    </p:spTree>
    <p:extLst>
      <p:ext uri="{BB962C8B-B14F-4D97-AF65-F5344CB8AC3E}">
        <p14:creationId xmlns:p14="http://schemas.microsoft.com/office/powerpoint/2010/main" val="174521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C1E277-C93C-4071-9A36-6FE55417B5B7}" type="datetimeFigureOut">
              <a:rPr lang="en-US" smtClean="0"/>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315CF7-ED2F-4777-B305-0BD99C7D53CB}" type="slidenum">
              <a:rPr lang="en-US" smtClean="0"/>
              <a:t>‹#›</a:t>
            </a:fld>
            <a:endParaRPr lang="en-US" dirty="0"/>
          </a:p>
        </p:txBody>
      </p:sp>
    </p:spTree>
    <p:extLst>
      <p:ext uri="{BB962C8B-B14F-4D97-AF65-F5344CB8AC3E}">
        <p14:creationId xmlns:p14="http://schemas.microsoft.com/office/powerpoint/2010/main" val="392325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1E277-C93C-4071-9A36-6FE55417B5B7}" type="datetimeFigureOut">
              <a:rPr lang="en-US" smtClean="0"/>
              <a:t>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315CF7-ED2F-4777-B305-0BD99C7D53CB}" type="slidenum">
              <a:rPr lang="en-US" smtClean="0"/>
              <a:t>‹#›</a:t>
            </a:fld>
            <a:endParaRPr lang="en-US" dirty="0"/>
          </a:p>
        </p:txBody>
      </p:sp>
    </p:spTree>
    <p:extLst>
      <p:ext uri="{BB962C8B-B14F-4D97-AF65-F5344CB8AC3E}">
        <p14:creationId xmlns:p14="http://schemas.microsoft.com/office/powerpoint/2010/main" val="92510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8C1E277-C93C-4071-9A36-6FE55417B5B7}" type="datetimeFigureOut">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315CF7-ED2F-4777-B305-0BD99C7D53CB}" type="slidenum">
              <a:rPr lang="en-US" smtClean="0"/>
              <a:t>‹#›</a:t>
            </a:fld>
            <a:endParaRPr lang="en-US" dirty="0"/>
          </a:p>
        </p:txBody>
      </p:sp>
    </p:spTree>
    <p:extLst>
      <p:ext uri="{BB962C8B-B14F-4D97-AF65-F5344CB8AC3E}">
        <p14:creationId xmlns:p14="http://schemas.microsoft.com/office/powerpoint/2010/main" val="73043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1E277-C93C-4071-9A36-6FE55417B5B7}" type="datetimeFigureOut">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315CF7-ED2F-4777-B305-0BD99C7D53CB}" type="slidenum">
              <a:rPr lang="en-US" smtClean="0"/>
              <a:t>‹#›</a:t>
            </a:fld>
            <a:endParaRPr lang="en-US" dirty="0"/>
          </a:p>
        </p:txBody>
      </p:sp>
    </p:spTree>
    <p:extLst>
      <p:ext uri="{BB962C8B-B14F-4D97-AF65-F5344CB8AC3E}">
        <p14:creationId xmlns:p14="http://schemas.microsoft.com/office/powerpoint/2010/main" val="103395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C1E277-C93C-4071-9A36-6FE55417B5B7}" type="datetimeFigureOut">
              <a:rPr lang="en-US" smtClean="0"/>
              <a:t>11/1/2021</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F315CF7-ED2F-4777-B305-0BD99C7D53CB}" type="slidenum">
              <a:rPr lang="en-US" smtClean="0"/>
              <a:t>‹#›</a:t>
            </a:fld>
            <a:endParaRPr lang="en-US" dirty="0"/>
          </a:p>
        </p:txBody>
      </p:sp>
    </p:spTree>
    <p:extLst>
      <p:ext uri="{BB962C8B-B14F-4D97-AF65-F5344CB8AC3E}">
        <p14:creationId xmlns:p14="http://schemas.microsoft.com/office/powerpoint/2010/main" val="232659047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www.nj.gov/dep/dshw/recycling/stats.ht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gov/de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TonnageGrant@dep.nj.gov"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mailto:TonnageGrant@dep.nj.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7"/>
            <a:ext cx="6858000" cy="1470025"/>
          </a:xfrm>
        </p:spPr>
        <p:txBody>
          <a:bodyPr>
            <a:noAutofit/>
          </a:bodyPr>
          <a:lstStyle/>
          <a:p>
            <a:pPr algn="ctr"/>
            <a:r>
              <a:rPr lang="en-US" sz="4800" dirty="0"/>
              <a:t>How to fill out a Municipal Tonnage Report and Accompanying forms</a:t>
            </a:r>
          </a:p>
        </p:txBody>
      </p:sp>
      <p:sp>
        <p:nvSpPr>
          <p:cNvPr id="3" name="Subtitle 2"/>
          <p:cNvSpPr>
            <a:spLocks noGrp="1"/>
          </p:cNvSpPr>
          <p:nvPr>
            <p:ph type="subTitle" idx="1"/>
          </p:nvPr>
        </p:nvSpPr>
        <p:spPr>
          <a:xfrm>
            <a:off x="4267200" y="4291806"/>
            <a:ext cx="3352800" cy="609600"/>
          </a:xfrm>
        </p:spPr>
        <p:txBody>
          <a:bodyPr/>
          <a:lstStyle/>
          <a:p>
            <a:r>
              <a:rPr lang="en-US" dirty="0"/>
              <a:t>A quick visual guide</a:t>
            </a:r>
          </a:p>
        </p:txBody>
      </p:sp>
      <p:sp>
        <p:nvSpPr>
          <p:cNvPr id="5" name="TextBox 4">
            <a:extLst>
              <a:ext uri="{FF2B5EF4-FFF2-40B4-BE49-F238E27FC236}">
                <a16:creationId xmlns:a16="http://schemas.microsoft.com/office/drawing/2014/main" id="{97CB9675-EA0B-4697-B8B0-8C6853584FC3}"/>
              </a:ext>
            </a:extLst>
          </p:cNvPr>
          <p:cNvSpPr txBox="1"/>
          <p:nvPr/>
        </p:nvSpPr>
        <p:spPr>
          <a:xfrm>
            <a:off x="685800" y="5715000"/>
            <a:ext cx="4953000" cy="369332"/>
          </a:xfrm>
          <a:prstGeom prst="rect">
            <a:avLst/>
          </a:prstGeom>
          <a:noFill/>
        </p:spPr>
        <p:txBody>
          <a:bodyPr wrap="square" rtlCol="0">
            <a:spAutoFit/>
          </a:bodyPr>
          <a:lstStyle/>
          <a:p>
            <a:r>
              <a:rPr lang="en-US" dirty="0"/>
              <a:t>Erin Jensen, Environmental Specialist, NJDEP</a:t>
            </a:r>
          </a:p>
        </p:txBody>
      </p:sp>
    </p:spTree>
    <p:extLst>
      <p:ext uri="{BB962C8B-B14F-4D97-AF65-F5344CB8AC3E}">
        <p14:creationId xmlns:p14="http://schemas.microsoft.com/office/powerpoint/2010/main" val="3416007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BAC252-9FAD-4E0B-A3A4-A149007F2759}"/>
              </a:ext>
            </a:extLst>
          </p:cNvPr>
          <p:cNvSpPr txBox="1"/>
          <p:nvPr/>
        </p:nvSpPr>
        <p:spPr>
          <a:xfrm>
            <a:off x="228600" y="609600"/>
            <a:ext cx="8686800" cy="369332"/>
          </a:xfrm>
          <a:prstGeom prst="rect">
            <a:avLst/>
          </a:prstGeom>
          <a:noFill/>
        </p:spPr>
        <p:txBody>
          <a:bodyPr wrap="square" rtlCol="0">
            <a:spAutoFit/>
          </a:bodyPr>
          <a:lstStyle/>
          <a:p>
            <a:pPr algn="ctr"/>
            <a:r>
              <a:rPr lang="en-US" dirty="0"/>
              <a:t>Next, fill out the year that the tonnage you are submitting was generated</a:t>
            </a:r>
          </a:p>
        </p:txBody>
      </p:sp>
      <p:sp>
        <p:nvSpPr>
          <p:cNvPr id="4" name="TextBox 3">
            <a:extLst>
              <a:ext uri="{FF2B5EF4-FFF2-40B4-BE49-F238E27FC236}">
                <a16:creationId xmlns:a16="http://schemas.microsoft.com/office/drawing/2014/main" id="{867570EA-CB78-49B6-93FB-BEACE665348E}"/>
              </a:ext>
            </a:extLst>
          </p:cNvPr>
          <p:cNvSpPr txBox="1"/>
          <p:nvPr/>
        </p:nvSpPr>
        <p:spPr>
          <a:xfrm>
            <a:off x="-6790" y="3637761"/>
            <a:ext cx="7931590" cy="369332"/>
          </a:xfrm>
          <a:prstGeom prst="rect">
            <a:avLst/>
          </a:prstGeom>
          <a:noFill/>
        </p:spPr>
        <p:txBody>
          <a:bodyPr wrap="square" rtlCol="0">
            <a:spAutoFit/>
          </a:bodyPr>
          <a:lstStyle/>
          <a:p>
            <a:pPr algn="ctr"/>
            <a:r>
              <a:rPr lang="en-US" dirty="0"/>
              <a:t>Then,  fill in your REA tax information for the same year</a:t>
            </a:r>
          </a:p>
        </p:txBody>
      </p:sp>
      <p:sp>
        <p:nvSpPr>
          <p:cNvPr id="15" name="TextBox 14">
            <a:extLst>
              <a:ext uri="{FF2B5EF4-FFF2-40B4-BE49-F238E27FC236}">
                <a16:creationId xmlns:a16="http://schemas.microsoft.com/office/drawing/2014/main" id="{7C7B40E7-6979-4B9B-974E-63C0C5F08FED}"/>
              </a:ext>
            </a:extLst>
          </p:cNvPr>
          <p:cNvSpPr txBox="1"/>
          <p:nvPr/>
        </p:nvSpPr>
        <p:spPr>
          <a:xfrm>
            <a:off x="266700" y="4285427"/>
            <a:ext cx="7543800" cy="1569660"/>
          </a:xfrm>
          <a:prstGeom prst="rect">
            <a:avLst/>
          </a:prstGeom>
          <a:noFill/>
        </p:spPr>
        <p:txBody>
          <a:bodyPr wrap="square" rtlCol="0">
            <a:spAutoFit/>
          </a:bodyPr>
          <a:lstStyle/>
          <a:p>
            <a:pPr algn="ctr"/>
            <a:r>
              <a:rPr lang="en-US" sz="1600" dirty="0"/>
              <a:t>The REA tax is the $3/ton tax paid on all SW disposed of in NJ</a:t>
            </a:r>
          </a:p>
          <a:p>
            <a:pPr algn="ctr"/>
            <a:r>
              <a:rPr lang="en-US" sz="1600" dirty="0"/>
              <a:t>REA tax information can be found with your CFO or whomever tracks SW disposed for your Municipality.</a:t>
            </a:r>
          </a:p>
          <a:p>
            <a:pPr algn="ctr"/>
            <a:endParaRPr lang="en-US" sz="1600" dirty="0"/>
          </a:p>
          <a:p>
            <a:pPr algn="ctr"/>
            <a:r>
              <a:rPr lang="en-US" sz="1600" dirty="0"/>
              <a:t>It can also be calculated by:</a:t>
            </a:r>
          </a:p>
          <a:p>
            <a:pPr algn="ctr"/>
            <a:r>
              <a:rPr lang="en-US" sz="1600" dirty="0"/>
              <a:t>SW disposed (tons) x $3 = REA tax paid</a:t>
            </a:r>
          </a:p>
        </p:txBody>
      </p:sp>
      <p:pic>
        <p:nvPicPr>
          <p:cNvPr id="7" name="Picture 6" descr="Table&#10;&#10;Description automatically generated">
            <a:extLst>
              <a:ext uri="{FF2B5EF4-FFF2-40B4-BE49-F238E27FC236}">
                <a16:creationId xmlns:a16="http://schemas.microsoft.com/office/drawing/2014/main" id="{46086994-ECC5-4479-9B95-33DD28A0FC7D}"/>
              </a:ext>
            </a:extLst>
          </p:cNvPr>
          <p:cNvPicPr>
            <a:picLocks noChangeAspect="1"/>
          </p:cNvPicPr>
          <p:nvPr/>
        </p:nvPicPr>
        <p:blipFill>
          <a:blip r:embed="rId2"/>
          <a:stretch>
            <a:fillRect/>
          </a:stretch>
        </p:blipFill>
        <p:spPr>
          <a:xfrm>
            <a:off x="1925417" y="1348264"/>
            <a:ext cx="4067175" cy="1885950"/>
          </a:xfrm>
          <a:prstGeom prst="rect">
            <a:avLst/>
          </a:prstGeom>
        </p:spPr>
      </p:pic>
      <p:cxnSp>
        <p:nvCxnSpPr>
          <p:cNvPr id="6" name="Straight Arrow Connector 5">
            <a:extLst>
              <a:ext uri="{FF2B5EF4-FFF2-40B4-BE49-F238E27FC236}">
                <a16:creationId xmlns:a16="http://schemas.microsoft.com/office/drawing/2014/main" id="{05F1F8E7-4DF8-4085-8697-391C7F49A4CA}"/>
              </a:ext>
            </a:extLst>
          </p:cNvPr>
          <p:cNvCxnSpPr>
            <a:cxnSpLocks/>
          </p:cNvCxnSpPr>
          <p:nvPr/>
        </p:nvCxnSpPr>
        <p:spPr>
          <a:xfrm flipH="1">
            <a:off x="4572000" y="978932"/>
            <a:ext cx="304801" cy="46886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9" name="Straight Arrow Connector 8">
            <a:extLst>
              <a:ext uri="{FF2B5EF4-FFF2-40B4-BE49-F238E27FC236}">
                <a16:creationId xmlns:a16="http://schemas.microsoft.com/office/drawing/2014/main" id="{BE5714AF-8B97-4325-963C-3E73E9552FA5}"/>
              </a:ext>
            </a:extLst>
          </p:cNvPr>
          <p:cNvCxnSpPr>
            <a:cxnSpLocks/>
          </p:cNvCxnSpPr>
          <p:nvPr/>
        </p:nvCxnSpPr>
        <p:spPr>
          <a:xfrm flipV="1">
            <a:off x="3200400" y="2438401"/>
            <a:ext cx="609600" cy="119936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5532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3F92B6-6E68-4D9F-ACEA-85BF65DDE1E9}"/>
              </a:ext>
            </a:extLst>
          </p:cNvPr>
          <p:cNvSpPr txBox="1"/>
          <p:nvPr/>
        </p:nvSpPr>
        <p:spPr>
          <a:xfrm>
            <a:off x="381000" y="424160"/>
            <a:ext cx="6400800" cy="646331"/>
          </a:xfrm>
          <a:prstGeom prst="rect">
            <a:avLst/>
          </a:prstGeom>
          <a:noFill/>
        </p:spPr>
        <p:txBody>
          <a:bodyPr wrap="square" rtlCol="0">
            <a:spAutoFit/>
          </a:bodyPr>
          <a:lstStyle/>
          <a:p>
            <a:r>
              <a:rPr lang="en-US" dirty="0"/>
              <a:t>Here is where you fill out </a:t>
            </a:r>
            <a:r>
              <a:rPr lang="en-US" dirty="0">
                <a:highlight>
                  <a:srgbClr val="FF0000"/>
                </a:highlight>
              </a:rPr>
              <a:t>who is filling in the data </a:t>
            </a:r>
            <a:r>
              <a:rPr lang="en-US" dirty="0"/>
              <a:t>and </a:t>
            </a:r>
            <a:r>
              <a:rPr lang="en-US" dirty="0">
                <a:highlight>
                  <a:srgbClr val="FFFF00"/>
                </a:highlight>
              </a:rPr>
              <a:t>who is certifying and submitting the report</a:t>
            </a:r>
            <a:r>
              <a:rPr lang="en-US" dirty="0"/>
              <a:t>. </a:t>
            </a:r>
          </a:p>
        </p:txBody>
      </p:sp>
      <p:sp>
        <p:nvSpPr>
          <p:cNvPr id="6" name="TextBox 5">
            <a:extLst>
              <a:ext uri="{FF2B5EF4-FFF2-40B4-BE49-F238E27FC236}">
                <a16:creationId xmlns:a16="http://schemas.microsoft.com/office/drawing/2014/main" id="{D977F53D-258D-4CC4-B881-72784F21386F}"/>
              </a:ext>
            </a:extLst>
          </p:cNvPr>
          <p:cNvSpPr txBox="1"/>
          <p:nvPr/>
        </p:nvSpPr>
        <p:spPr>
          <a:xfrm>
            <a:off x="318380" y="4178117"/>
            <a:ext cx="7915982" cy="1477328"/>
          </a:xfrm>
          <a:prstGeom prst="rect">
            <a:avLst/>
          </a:prstGeom>
          <a:noFill/>
        </p:spPr>
        <p:txBody>
          <a:bodyPr wrap="square" rtlCol="0">
            <a:spAutoFit/>
          </a:bodyPr>
          <a:lstStyle/>
          <a:p>
            <a:r>
              <a:rPr lang="en-US" dirty="0"/>
              <a:t>If the municipality has an agreement with another town or their county to submit the report on their behalf, the “Certified By” field should have the name of the CRC reviewing and submitting the report.</a:t>
            </a:r>
          </a:p>
          <a:p>
            <a:endParaRPr lang="en-US" dirty="0"/>
          </a:p>
          <a:p>
            <a:r>
              <a:rPr lang="en-US" dirty="0"/>
              <a:t>The CRC signing the report must be the person who submits the application</a:t>
            </a:r>
          </a:p>
        </p:txBody>
      </p:sp>
      <p:sp>
        <p:nvSpPr>
          <p:cNvPr id="7" name="TextBox 6">
            <a:extLst>
              <a:ext uri="{FF2B5EF4-FFF2-40B4-BE49-F238E27FC236}">
                <a16:creationId xmlns:a16="http://schemas.microsoft.com/office/drawing/2014/main" id="{FCF376F3-2C7A-43B7-90CC-14E61C68C6A2}"/>
              </a:ext>
            </a:extLst>
          </p:cNvPr>
          <p:cNvSpPr txBox="1"/>
          <p:nvPr/>
        </p:nvSpPr>
        <p:spPr>
          <a:xfrm>
            <a:off x="318380" y="3319858"/>
            <a:ext cx="7992182" cy="369332"/>
          </a:xfrm>
          <a:prstGeom prst="rect">
            <a:avLst/>
          </a:prstGeom>
          <a:noFill/>
        </p:spPr>
        <p:txBody>
          <a:bodyPr wrap="square" rtlCol="0">
            <a:spAutoFit/>
          </a:bodyPr>
          <a:lstStyle/>
          <a:p>
            <a:r>
              <a:rPr lang="en-US" dirty="0"/>
              <a:t>If the MRC filling out the report is a CRC, both fields should say the same name.</a:t>
            </a:r>
          </a:p>
        </p:txBody>
      </p:sp>
      <p:pic>
        <p:nvPicPr>
          <p:cNvPr id="9" name="Picture 8">
            <a:extLst>
              <a:ext uri="{FF2B5EF4-FFF2-40B4-BE49-F238E27FC236}">
                <a16:creationId xmlns:a16="http://schemas.microsoft.com/office/drawing/2014/main" id="{90A5CAB4-AEE7-4DBA-A076-A34B1AAF472C}"/>
              </a:ext>
            </a:extLst>
          </p:cNvPr>
          <p:cNvPicPr>
            <a:picLocks noChangeAspect="1"/>
          </p:cNvPicPr>
          <p:nvPr/>
        </p:nvPicPr>
        <p:blipFill>
          <a:blip r:embed="rId2"/>
          <a:stretch>
            <a:fillRect/>
          </a:stretch>
        </p:blipFill>
        <p:spPr>
          <a:xfrm>
            <a:off x="228600" y="1437966"/>
            <a:ext cx="8686800" cy="1203781"/>
          </a:xfrm>
          <a:prstGeom prst="rect">
            <a:avLst/>
          </a:prstGeom>
        </p:spPr>
      </p:pic>
      <p:sp>
        <p:nvSpPr>
          <p:cNvPr id="5" name="Rectangle 4">
            <a:extLst>
              <a:ext uri="{FF2B5EF4-FFF2-40B4-BE49-F238E27FC236}">
                <a16:creationId xmlns:a16="http://schemas.microsoft.com/office/drawing/2014/main" id="{2EF493DD-BBB3-4B17-8CF0-F57C8FF0D6B3}"/>
              </a:ext>
            </a:extLst>
          </p:cNvPr>
          <p:cNvSpPr/>
          <p:nvPr/>
        </p:nvSpPr>
        <p:spPr>
          <a:xfrm>
            <a:off x="381000" y="1485286"/>
            <a:ext cx="5029200" cy="304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F544E48-5715-4C4F-9D92-2E70FE8663B2}"/>
              </a:ext>
            </a:extLst>
          </p:cNvPr>
          <p:cNvSpPr/>
          <p:nvPr/>
        </p:nvSpPr>
        <p:spPr>
          <a:xfrm>
            <a:off x="351576" y="1809749"/>
            <a:ext cx="6248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123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9182C9-DB3F-40FB-AB86-5A72388268FD}"/>
              </a:ext>
            </a:extLst>
          </p:cNvPr>
          <p:cNvSpPr txBox="1"/>
          <p:nvPr/>
        </p:nvSpPr>
        <p:spPr>
          <a:xfrm>
            <a:off x="235013" y="296210"/>
            <a:ext cx="6927787" cy="923330"/>
          </a:xfrm>
          <a:prstGeom prst="rect">
            <a:avLst/>
          </a:prstGeom>
          <a:noFill/>
        </p:spPr>
        <p:txBody>
          <a:bodyPr wrap="square" rtlCol="0">
            <a:spAutoFit/>
          </a:bodyPr>
          <a:lstStyle/>
          <a:p>
            <a:pPr algn="ctr"/>
            <a:r>
              <a:rPr lang="en-US" dirty="0"/>
              <a:t>Once those fields are complete, it is time to insert your data.</a:t>
            </a:r>
          </a:p>
          <a:p>
            <a:pPr algn="ctr"/>
            <a:r>
              <a:rPr lang="en-US" dirty="0"/>
              <a:t>Each generator and each material type should be entered in its own row.</a:t>
            </a:r>
          </a:p>
        </p:txBody>
      </p:sp>
      <p:sp>
        <p:nvSpPr>
          <p:cNvPr id="7" name="TextBox 6">
            <a:extLst>
              <a:ext uri="{FF2B5EF4-FFF2-40B4-BE49-F238E27FC236}">
                <a16:creationId xmlns:a16="http://schemas.microsoft.com/office/drawing/2014/main" id="{1B15E971-10C9-4D0A-8F9F-A9544B9E6446}"/>
              </a:ext>
            </a:extLst>
          </p:cNvPr>
          <p:cNvSpPr txBox="1"/>
          <p:nvPr/>
        </p:nvSpPr>
        <p:spPr>
          <a:xfrm>
            <a:off x="0" y="4217993"/>
            <a:ext cx="7962900" cy="523220"/>
          </a:xfrm>
          <a:prstGeom prst="rect">
            <a:avLst/>
          </a:prstGeom>
          <a:noFill/>
        </p:spPr>
        <p:txBody>
          <a:bodyPr wrap="square" rtlCol="0">
            <a:spAutoFit/>
          </a:bodyPr>
          <a:lstStyle/>
          <a:p>
            <a:pPr algn="ctr"/>
            <a:r>
              <a:rPr lang="en-US" sz="1400" dirty="0"/>
              <a:t>For example, if one generator generates 4 different types of recycled material, each material type should be entered on its own row. </a:t>
            </a:r>
          </a:p>
        </p:txBody>
      </p:sp>
      <p:sp>
        <p:nvSpPr>
          <p:cNvPr id="8" name="TextBox 7">
            <a:extLst>
              <a:ext uri="{FF2B5EF4-FFF2-40B4-BE49-F238E27FC236}">
                <a16:creationId xmlns:a16="http://schemas.microsoft.com/office/drawing/2014/main" id="{AB7EF34A-3D8C-464A-9895-AE95F00D410B}"/>
              </a:ext>
            </a:extLst>
          </p:cNvPr>
          <p:cNvSpPr txBox="1"/>
          <p:nvPr/>
        </p:nvSpPr>
        <p:spPr>
          <a:xfrm>
            <a:off x="266700" y="4953000"/>
            <a:ext cx="7277100" cy="1169551"/>
          </a:xfrm>
          <a:prstGeom prst="rect">
            <a:avLst/>
          </a:prstGeom>
          <a:noFill/>
        </p:spPr>
        <p:txBody>
          <a:bodyPr wrap="square" rtlCol="0">
            <a:spAutoFit/>
          </a:bodyPr>
          <a:lstStyle/>
          <a:p>
            <a:pPr algn="ctr"/>
            <a:r>
              <a:rPr lang="en-US" sz="1400" dirty="0"/>
              <a:t>This also applies to each type of End Market. If one generator generates a material and it is sent to 2 different End Markets, each End Market gets its’ own line</a:t>
            </a:r>
          </a:p>
          <a:p>
            <a:pPr algn="ctr"/>
            <a:endParaRPr lang="en-US" sz="1400" dirty="0"/>
          </a:p>
          <a:p>
            <a:pPr algn="ctr"/>
            <a:r>
              <a:rPr lang="en-US" sz="1400" dirty="0"/>
              <a:t>Rows may be left blank, however, please make sure if you are skipping a line, to delete all information in that line</a:t>
            </a:r>
          </a:p>
        </p:txBody>
      </p:sp>
      <p:pic>
        <p:nvPicPr>
          <p:cNvPr id="5" name="Picture 4" descr="Timeline&#10;&#10;Description automatically generated">
            <a:extLst>
              <a:ext uri="{FF2B5EF4-FFF2-40B4-BE49-F238E27FC236}">
                <a16:creationId xmlns:a16="http://schemas.microsoft.com/office/drawing/2014/main" id="{96932765-6D52-47DD-8CA4-B7A441C4DAB7}"/>
              </a:ext>
            </a:extLst>
          </p:cNvPr>
          <p:cNvPicPr>
            <a:picLocks noChangeAspect="1"/>
          </p:cNvPicPr>
          <p:nvPr/>
        </p:nvPicPr>
        <p:blipFill>
          <a:blip r:embed="rId2"/>
          <a:stretch>
            <a:fillRect/>
          </a:stretch>
        </p:blipFill>
        <p:spPr>
          <a:xfrm>
            <a:off x="266700" y="1636490"/>
            <a:ext cx="8153400" cy="1792510"/>
          </a:xfrm>
          <a:prstGeom prst="rect">
            <a:avLst/>
          </a:prstGeom>
        </p:spPr>
      </p:pic>
    </p:spTree>
    <p:extLst>
      <p:ext uri="{BB962C8B-B14F-4D97-AF65-F5344CB8AC3E}">
        <p14:creationId xmlns:p14="http://schemas.microsoft.com/office/powerpoint/2010/main" val="78928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01FBFB-CC7E-452F-954B-96DF97217336}"/>
              </a:ext>
            </a:extLst>
          </p:cNvPr>
          <p:cNvSpPr txBox="1"/>
          <p:nvPr/>
        </p:nvSpPr>
        <p:spPr>
          <a:xfrm>
            <a:off x="571499" y="400633"/>
            <a:ext cx="6286501" cy="646331"/>
          </a:xfrm>
          <a:prstGeom prst="rect">
            <a:avLst/>
          </a:prstGeom>
          <a:noFill/>
        </p:spPr>
        <p:txBody>
          <a:bodyPr wrap="square" rtlCol="0">
            <a:spAutoFit/>
          </a:bodyPr>
          <a:lstStyle/>
          <a:p>
            <a:r>
              <a:rPr lang="en-US" dirty="0"/>
              <a:t>First, use the drop-down menu under the County column to choose the County. </a:t>
            </a:r>
          </a:p>
        </p:txBody>
      </p:sp>
      <p:pic>
        <p:nvPicPr>
          <p:cNvPr id="5" name="Picture 4">
            <a:extLst>
              <a:ext uri="{FF2B5EF4-FFF2-40B4-BE49-F238E27FC236}">
                <a16:creationId xmlns:a16="http://schemas.microsoft.com/office/drawing/2014/main" id="{2CB5E310-F367-4DF8-9EFD-73645B3F5276}"/>
              </a:ext>
            </a:extLst>
          </p:cNvPr>
          <p:cNvPicPr>
            <a:picLocks noChangeAspect="1"/>
          </p:cNvPicPr>
          <p:nvPr/>
        </p:nvPicPr>
        <p:blipFill>
          <a:blip r:embed="rId2"/>
          <a:stretch>
            <a:fillRect/>
          </a:stretch>
        </p:blipFill>
        <p:spPr>
          <a:xfrm>
            <a:off x="457200" y="1196582"/>
            <a:ext cx="1981200" cy="1847850"/>
          </a:xfrm>
          <a:prstGeom prst="rect">
            <a:avLst/>
          </a:prstGeom>
        </p:spPr>
      </p:pic>
      <p:sp>
        <p:nvSpPr>
          <p:cNvPr id="6" name="TextBox 5">
            <a:extLst>
              <a:ext uri="{FF2B5EF4-FFF2-40B4-BE49-F238E27FC236}">
                <a16:creationId xmlns:a16="http://schemas.microsoft.com/office/drawing/2014/main" id="{023C595C-5820-49CC-98E9-1220361ED803}"/>
              </a:ext>
            </a:extLst>
          </p:cNvPr>
          <p:cNvSpPr txBox="1"/>
          <p:nvPr/>
        </p:nvSpPr>
        <p:spPr>
          <a:xfrm>
            <a:off x="3026568" y="1716722"/>
            <a:ext cx="4310063" cy="1477328"/>
          </a:xfrm>
          <a:prstGeom prst="rect">
            <a:avLst/>
          </a:prstGeom>
          <a:noFill/>
        </p:spPr>
        <p:txBody>
          <a:bodyPr wrap="square" rtlCol="0">
            <a:spAutoFit/>
          </a:bodyPr>
          <a:lstStyle/>
          <a:p>
            <a:r>
              <a:rPr lang="en-US" dirty="0"/>
              <a:t>Once you make your selection, this field can be copied and pasted into any of the rows below. Please make sure there is a County selection for all the rows you enter data into.</a:t>
            </a:r>
          </a:p>
        </p:txBody>
      </p:sp>
      <p:sp>
        <p:nvSpPr>
          <p:cNvPr id="7" name="TextBox 6">
            <a:extLst>
              <a:ext uri="{FF2B5EF4-FFF2-40B4-BE49-F238E27FC236}">
                <a16:creationId xmlns:a16="http://schemas.microsoft.com/office/drawing/2014/main" id="{51367042-0229-4F48-9BE8-7B0176F063EA}"/>
              </a:ext>
            </a:extLst>
          </p:cNvPr>
          <p:cNvSpPr txBox="1"/>
          <p:nvPr/>
        </p:nvSpPr>
        <p:spPr>
          <a:xfrm>
            <a:off x="0" y="3480618"/>
            <a:ext cx="7848600" cy="923330"/>
          </a:xfrm>
          <a:prstGeom prst="rect">
            <a:avLst/>
          </a:prstGeom>
          <a:noFill/>
        </p:spPr>
        <p:txBody>
          <a:bodyPr wrap="square" rtlCol="0">
            <a:spAutoFit/>
          </a:bodyPr>
          <a:lstStyle/>
          <a:p>
            <a:pPr algn="ctr"/>
            <a:r>
              <a:rPr lang="en-US" dirty="0"/>
              <a:t>Next, follow the same instruction to fill in the Municipality. The Municipality field will be populated with the municipalities in the County you selected in the previous step.</a:t>
            </a:r>
          </a:p>
        </p:txBody>
      </p:sp>
      <p:pic>
        <p:nvPicPr>
          <p:cNvPr id="8" name="Picture 7">
            <a:extLst>
              <a:ext uri="{FF2B5EF4-FFF2-40B4-BE49-F238E27FC236}">
                <a16:creationId xmlns:a16="http://schemas.microsoft.com/office/drawing/2014/main" id="{A0F5E503-D4B2-41FB-ACC6-EC5094646D5E}"/>
              </a:ext>
            </a:extLst>
          </p:cNvPr>
          <p:cNvPicPr>
            <a:picLocks noChangeAspect="1"/>
          </p:cNvPicPr>
          <p:nvPr/>
        </p:nvPicPr>
        <p:blipFill>
          <a:blip r:embed="rId3"/>
          <a:stretch>
            <a:fillRect/>
          </a:stretch>
        </p:blipFill>
        <p:spPr>
          <a:xfrm>
            <a:off x="3276600" y="4594644"/>
            <a:ext cx="3133725" cy="1638300"/>
          </a:xfrm>
          <a:prstGeom prst="rect">
            <a:avLst/>
          </a:prstGeom>
        </p:spPr>
      </p:pic>
      <p:sp>
        <p:nvSpPr>
          <p:cNvPr id="2" name="TextBox 1">
            <a:extLst>
              <a:ext uri="{FF2B5EF4-FFF2-40B4-BE49-F238E27FC236}">
                <a16:creationId xmlns:a16="http://schemas.microsoft.com/office/drawing/2014/main" id="{CF8AED8D-FDE4-4D6B-8AA9-BEEC9831AE99}"/>
              </a:ext>
            </a:extLst>
          </p:cNvPr>
          <p:cNvSpPr txBox="1"/>
          <p:nvPr/>
        </p:nvSpPr>
        <p:spPr>
          <a:xfrm>
            <a:off x="571499" y="6330409"/>
            <a:ext cx="3886200" cy="253916"/>
          </a:xfrm>
          <a:prstGeom prst="rect">
            <a:avLst/>
          </a:prstGeom>
          <a:noFill/>
        </p:spPr>
        <p:txBody>
          <a:bodyPr wrap="square" rtlCol="0">
            <a:spAutoFit/>
          </a:bodyPr>
          <a:lstStyle/>
          <a:p>
            <a:r>
              <a:rPr lang="en-US" sz="1050" dirty="0">
                <a:solidFill>
                  <a:srgbClr val="FF0000"/>
                </a:solidFill>
              </a:rPr>
              <a:t>*Note: All fields can be copy and pasted to as many rows as needed</a:t>
            </a:r>
          </a:p>
        </p:txBody>
      </p:sp>
    </p:spTree>
    <p:extLst>
      <p:ext uri="{BB962C8B-B14F-4D97-AF65-F5344CB8AC3E}">
        <p14:creationId xmlns:p14="http://schemas.microsoft.com/office/powerpoint/2010/main" val="3071052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30C3E2-4CA4-4E4F-B090-0F3437B1CFE9}"/>
              </a:ext>
            </a:extLst>
          </p:cNvPr>
          <p:cNvSpPr txBox="1"/>
          <p:nvPr/>
        </p:nvSpPr>
        <p:spPr>
          <a:xfrm>
            <a:off x="-152400" y="180201"/>
            <a:ext cx="9144000" cy="646331"/>
          </a:xfrm>
          <a:prstGeom prst="rect">
            <a:avLst/>
          </a:prstGeom>
          <a:noFill/>
        </p:spPr>
        <p:txBody>
          <a:bodyPr wrap="square" rtlCol="0">
            <a:spAutoFit/>
          </a:bodyPr>
          <a:lstStyle/>
          <a:p>
            <a:pPr algn="ctr"/>
            <a:r>
              <a:rPr lang="en-US" dirty="0"/>
              <a:t>Next, fill in the Sector field. </a:t>
            </a:r>
          </a:p>
          <a:p>
            <a:pPr algn="ctr"/>
            <a:r>
              <a:rPr lang="en-US" dirty="0"/>
              <a:t>The options include Residential, Commercial, Institutional and Industrial (factory).</a:t>
            </a:r>
          </a:p>
        </p:txBody>
      </p:sp>
      <p:pic>
        <p:nvPicPr>
          <p:cNvPr id="5" name="Picture 4">
            <a:extLst>
              <a:ext uri="{FF2B5EF4-FFF2-40B4-BE49-F238E27FC236}">
                <a16:creationId xmlns:a16="http://schemas.microsoft.com/office/drawing/2014/main" id="{4D005A47-CD86-45B5-B0FF-A026E053E151}"/>
              </a:ext>
            </a:extLst>
          </p:cNvPr>
          <p:cNvPicPr>
            <a:picLocks noChangeAspect="1"/>
          </p:cNvPicPr>
          <p:nvPr/>
        </p:nvPicPr>
        <p:blipFill>
          <a:blip r:embed="rId3"/>
          <a:stretch>
            <a:fillRect/>
          </a:stretch>
        </p:blipFill>
        <p:spPr>
          <a:xfrm>
            <a:off x="533400" y="964691"/>
            <a:ext cx="4276725" cy="1266825"/>
          </a:xfrm>
          <a:prstGeom prst="rect">
            <a:avLst/>
          </a:prstGeom>
        </p:spPr>
      </p:pic>
      <p:sp>
        <p:nvSpPr>
          <p:cNvPr id="6" name="TextBox 5">
            <a:extLst>
              <a:ext uri="{FF2B5EF4-FFF2-40B4-BE49-F238E27FC236}">
                <a16:creationId xmlns:a16="http://schemas.microsoft.com/office/drawing/2014/main" id="{D59BF023-1965-498E-86A6-008EDEBA62A0}"/>
              </a:ext>
            </a:extLst>
          </p:cNvPr>
          <p:cNvSpPr txBox="1"/>
          <p:nvPr/>
        </p:nvSpPr>
        <p:spPr>
          <a:xfrm>
            <a:off x="5276850" y="1043442"/>
            <a:ext cx="1828800" cy="1200329"/>
          </a:xfrm>
          <a:prstGeom prst="rect">
            <a:avLst/>
          </a:prstGeom>
          <a:noFill/>
        </p:spPr>
        <p:txBody>
          <a:bodyPr wrap="square" rtlCol="0">
            <a:spAutoFit/>
          </a:bodyPr>
          <a:lstStyle/>
          <a:p>
            <a:pPr algn="ctr"/>
            <a:r>
              <a:rPr lang="en-US" sz="1200" dirty="0">
                <a:solidFill>
                  <a:srgbClr val="FF0000"/>
                </a:solidFill>
              </a:rPr>
              <a:t>Note: Industrial recycling does not qualify for MTG funding, however, is counted toward the overall recycling rate</a:t>
            </a:r>
          </a:p>
        </p:txBody>
      </p:sp>
      <p:sp>
        <p:nvSpPr>
          <p:cNvPr id="7" name="TextBox 6">
            <a:extLst>
              <a:ext uri="{FF2B5EF4-FFF2-40B4-BE49-F238E27FC236}">
                <a16:creationId xmlns:a16="http://schemas.microsoft.com/office/drawing/2014/main" id="{06867A46-8CD2-49DF-A0F8-207FA238C0E7}"/>
              </a:ext>
            </a:extLst>
          </p:cNvPr>
          <p:cNvSpPr txBox="1"/>
          <p:nvPr/>
        </p:nvSpPr>
        <p:spPr>
          <a:xfrm>
            <a:off x="-76200" y="2392971"/>
            <a:ext cx="9144000" cy="369332"/>
          </a:xfrm>
          <a:prstGeom prst="rect">
            <a:avLst/>
          </a:prstGeom>
          <a:noFill/>
        </p:spPr>
        <p:txBody>
          <a:bodyPr wrap="square" rtlCol="0">
            <a:spAutoFit/>
          </a:bodyPr>
          <a:lstStyle/>
          <a:p>
            <a:pPr algn="ctr"/>
            <a:r>
              <a:rPr lang="en-US" dirty="0"/>
              <a:t>Then fill in the Material field (the drop down will include all 30 material types)…</a:t>
            </a:r>
          </a:p>
        </p:txBody>
      </p:sp>
      <p:pic>
        <p:nvPicPr>
          <p:cNvPr id="8" name="Picture 7">
            <a:extLst>
              <a:ext uri="{FF2B5EF4-FFF2-40B4-BE49-F238E27FC236}">
                <a16:creationId xmlns:a16="http://schemas.microsoft.com/office/drawing/2014/main" id="{AE20C509-7D6D-4BFE-8AEB-E8C186B6D603}"/>
              </a:ext>
            </a:extLst>
          </p:cNvPr>
          <p:cNvPicPr>
            <a:picLocks noChangeAspect="1"/>
          </p:cNvPicPr>
          <p:nvPr/>
        </p:nvPicPr>
        <p:blipFill>
          <a:blip r:embed="rId4"/>
          <a:stretch>
            <a:fillRect/>
          </a:stretch>
        </p:blipFill>
        <p:spPr>
          <a:xfrm>
            <a:off x="1066800" y="2900498"/>
            <a:ext cx="5501699" cy="1441123"/>
          </a:xfrm>
          <a:prstGeom prst="rect">
            <a:avLst/>
          </a:prstGeom>
        </p:spPr>
      </p:pic>
      <p:sp>
        <p:nvSpPr>
          <p:cNvPr id="9" name="TextBox 8">
            <a:extLst>
              <a:ext uri="{FF2B5EF4-FFF2-40B4-BE49-F238E27FC236}">
                <a16:creationId xmlns:a16="http://schemas.microsoft.com/office/drawing/2014/main" id="{CCB047AB-F48D-4590-8988-662A6F5C1BC0}"/>
              </a:ext>
            </a:extLst>
          </p:cNvPr>
          <p:cNvSpPr txBox="1"/>
          <p:nvPr/>
        </p:nvSpPr>
        <p:spPr>
          <a:xfrm>
            <a:off x="3733800" y="4499800"/>
            <a:ext cx="4038600" cy="369332"/>
          </a:xfrm>
          <a:prstGeom prst="rect">
            <a:avLst/>
          </a:prstGeom>
          <a:noFill/>
        </p:spPr>
        <p:txBody>
          <a:bodyPr wrap="square" rtlCol="0">
            <a:spAutoFit/>
          </a:bodyPr>
          <a:lstStyle/>
          <a:p>
            <a:pPr algn="ctr"/>
            <a:r>
              <a:rPr lang="en-US" dirty="0"/>
              <a:t>…and the Material Amount in tons.</a:t>
            </a:r>
          </a:p>
        </p:txBody>
      </p:sp>
      <p:pic>
        <p:nvPicPr>
          <p:cNvPr id="10" name="Picture 9">
            <a:extLst>
              <a:ext uri="{FF2B5EF4-FFF2-40B4-BE49-F238E27FC236}">
                <a16:creationId xmlns:a16="http://schemas.microsoft.com/office/drawing/2014/main" id="{CA675C6F-947A-47B1-9A10-41BCC0DC928B}"/>
              </a:ext>
            </a:extLst>
          </p:cNvPr>
          <p:cNvPicPr>
            <a:picLocks noChangeAspect="1"/>
          </p:cNvPicPr>
          <p:nvPr/>
        </p:nvPicPr>
        <p:blipFill>
          <a:blip r:embed="rId5"/>
          <a:stretch>
            <a:fillRect/>
          </a:stretch>
        </p:blipFill>
        <p:spPr>
          <a:xfrm>
            <a:off x="2514600" y="4869132"/>
            <a:ext cx="3676650" cy="1438275"/>
          </a:xfrm>
          <a:prstGeom prst="rect">
            <a:avLst/>
          </a:prstGeom>
        </p:spPr>
      </p:pic>
      <p:sp>
        <p:nvSpPr>
          <p:cNvPr id="11" name="TextBox 10">
            <a:extLst>
              <a:ext uri="{FF2B5EF4-FFF2-40B4-BE49-F238E27FC236}">
                <a16:creationId xmlns:a16="http://schemas.microsoft.com/office/drawing/2014/main" id="{FC838643-FE93-4F78-A30A-2E0D4829903C}"/>
              </a:ext>
            </a:extLst>
          </p:cNvPr>
          <p:cNvSpPr txBox="1"/>
          <p:nvPr/>
        </p:nvSpPr>
        <p:spPr>
          <a:xfrm>
            <a:off x="296501" y="4800600"/>
            <a:ext cx="1828800" cy="954107"/>
          </a:xfrm>
          <a:prstGeom prst="rect">
            <a:avLst/>
          </a:prstGeom>
          <a:noFill/>
        </p:spPr>
        <p:txBody>
          <a:bodyPr wrap="square" rtlCol="0">
            <a:spAutoFit/>
          </a:bodyPr>
          <a:lstStyle/>
          <a:p>
            <a:pPr algn="ctr"/>
            <a:r>
              <a:rPr lang="en-US" sz="1400" b="1" dirty="0">
                <a:solidFill>
                  <a:srgbClr val="FF0000"/>
                </a:solidFill>
              </a:rPr>
              <a:t>Please double check that all of your Material Amount is submitted in tons</a:t>
            </a:r>
          </a:p>
        </p:txBody>
      </p:sp>
    </p:spTree>
    <p:extLst>
      <p:ext uri="{BB962C8B-B14F-4D97-AF65-F5344CB8AC3E}">
        <p14:creationId xmlns:p14="http://schemas.microsoft.com/office/powerpoint/2010/main" val="3019873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8E753-C866-46E5-962F-A76214019F9C}"/>
              </a:ext>
            </a:extLst>
          </p:cNvPr>
          <p:cNvSpPr>
            <a:spLocks noGrp="1"/>
          </p:cNvSpPr>
          <p:nvPr>
            <p:ph type="title"/>
          </p:nvPr>
        </p:nvSpPr>
        <p:spPr/>
        <p:txBody>
          <a:bodyPr/>
          <a:lstStyle/>
          <a:p>
            <a:r>
              <a:rPr lang="en-US" dirty="0"/>
              <a:t>Industrial vs. Commercial</a:t>
            </a:r>
          </a:p>
        </p:txBody>
      </p:sp>
      <p:sp>
        <p:nvSpPr>
          <p:cNvPr id="3" name="Content Placeholder 2">
            <a:extLst>
              <a:ext uri="{FF2B5EF4-FFF2-40B4-BE49-F238E27FC236}">
                <a16:creationId xmlns:a16="http://schemas.microsoft.com/office/drawing/2014/main" id="{DB676BFE-6C9C-4DDF-9C51-BBEF7267EC7C}"/>
              </a:ext>
            </a:extLst>
          </p:cNvPr>
          <p:cNvSpPr>
            <a:spLocks noGrp="1"/>
          </p:cNvSpPr>
          <p:nvPr>
            <p:ph idx="1"/>
          </p:nvPr>
        </p:nvSpPr>
        <p:spPr/>
        <p:txBody>
          <a:bodyPr/>
          <a:lstStyle/>
          <a:p>
            <a:r>
              <a:rPr lang="en-US" dirty="0"/>
              <a:t>Industrial – pre-consumer</a:t>
            </a:r>
          </a:p>
          <a:p>
            <a:pPr lvl="1"/>
            <a:r>
              <a:rPr lang="en-US" dirty="0"/>
              <a:t>Paper scrap from creating newspapers/magazines</a:t>
            </a:r>
          </a:p>
          <a:p>
            <a:pPr lvl="1"/>
            <a:r>
              <a:rPr lang="en-US" dirty="0"/>
              <a:t>Food scraps from packaging facilities</a:t>
            </a:r>
          </a:p>
          <a:p>
            <a:pPr lvl="1"/>
            <a:r>
              <a:rPr lang="en-US" dirty="0"/>
              <a:t>Left over packaging after design change</a:t>
            </a:r>
          </a:p>
          <a:p>
            <a:r>
              <a:rPr lang="en-US" dirty="0"/>
              <a:t>Commercial – post-consumer</a:t>
            </a:r>
          </a:p>
          <a:p>
            <a:pPr lvl="1"/>
            <a:r>
              <a:rPr lang="en-US" dirty="0"/>
              <a:t>Recyclables generated in cafeterias</a:t>
            </a:r>
          </a:p>
          <a:p>
            <a:pPr lvl="1"/>
            <a:r>
              <a:rPr lang="en-US" dirty="0"/>
              <a:t>Paper recycled from offices</a:t>
            </a:r>
          </a:p>
          <a:p>
            <a:pPr lvl="1"/>
            <a:r>
              <a:rPr lang="en-US" dirty="0"/>
              <a:t>Recycling collected from restaurants (front and back end)</a:t>
            </a:r>
          </a:p>
          <a:p>
            <a:endParaRPr lang="en-US" dirty="0"/>
          </a:p>
        </p:txBody>
      </p:sp>
    </p:spTree>
    <p:extLst>
      <p:ext uri="{BB962C8B-B14F-4D97-AF65-F5344CB8AC3E}">
        <p14:creationId xmlns:p14="http://schemas.microsoft.com/office/powerpoint/2010/main" val="2630124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4C45D-70BB-47AB-BF7A-FA4502627F14}"/>
              </a:ext>
            </a:extLst>
          </p:cNvPr>
          <p:cNvSpPr txBox="1"/>
          <p:nvPr/>
        </p:nvSpPr>
        <p:spPr>
          <a:xfrm>
            <a:off x="0" y="367770"/>
            <a:ext cx="9144000" cy="369332"/>
          </a:xfrm>
          <a:prstGeom prst="rect">
            <a:avLst/>
          </a:prstGeom>
          <a:noFill/>
        </p:spPr>
        <p:txBody>
          <a:bodyPr wrap="square" rtlCol="0">
            <a:spAutoFit/>
          </a:bodyPr>
          <a:lstStyle/>
          <a:p>
            <a:pPr algn="ctr"/>
            <a:r>
              <a:rPr lang="en-US" dirty="0"/>
              <a:t>Once those first 5 fields are filled in, enter the rest of the requested information.</a:t>
            </a:r>
          </a:p>
        </p:txBody>
      </p:sp>
      <p:pic>
        <p:nvPicPr>
          <p:cNvPr id="3" name="Picture 2">
            <a:extLst>
              <a:ext uri="{FF2B5EF4-FFF2-40B4-BE49-F238E27FC236}">
                <a16:creationId xmlns:a16="http://schemas.microsoft.com/office/drawing/2014/main" id="{81051AE9-DA05-42F3-ACB6-6E64338E0E9A}"/>
              </a:ext>
            </a:extLst>
          </p:cNvPr>
          <p:cNvPicPr>
            <a:picLocks noChangeAspect="1"/>
          </p:cNvPicPr>
          <p:nvPr/>
        </p:nvPicPr>
        <p:blipFill>
          <a:blip r:embed="rId2"/>
          <a:stretch>
            <a:fillRect/>
          </a:stretch>
        </p:blipFill>
        <p:spPr>
          <a:xfrm>
            <a:off x="470220" y="934016"/>
            <a:ext cx="8203560" cy="914400"/>
          </a:xfrm>
          <a:prstGeom prst="rect">
            <a:avLst/>
          </a:prstGeom>
        </p:spPr>
      </p:pic>
      <p:sp>
        <p:nvSpPr>
          <p:cNvPr id="4" name="TextBox 3">
            <a:extLst>
              <a:ext uri="{FF2B5EF4-FFF2-40B4-BE49-F238E27FC236}">
                <a16:creationId xmlns:a16="http://schemas.microsoft.com/office/drawing/2014/main" id="{F57D57FF-91B9-4334-988F-7C3F845A0E98}"/>
              </a:ext>
            </a:extLst>
          </p:cNvPr>
          <p:cNvSpPr txBox="1"/>
          <p:nvPr/>
        </p:nvSpPr>
        <p:spPr>
          <a:xfrm>
            <a:off x="470220" y="2045330"/>
            <a:ext cx="8140380" cy="923330"/>
          </a:xfrm>
          <a:prstGeom prst="rect">
            <a:avLst/>
          </a:prstGeom>
          <a:noFill/>
        </p:spPr>
        <p:txBody>
          <a:bodyPr wrap="square" rtlCol="0">
            <a:spAutoFit/>
          </a:bodyPr>
          <a:lstStyle/>
          <a:p>
            <a:pPr algn="ctr"/>
            <a:r>
              <a:rPr lang="en-US" dirty="0"/>
              <a:t>Once you enter the Material amount, the remaining required columns will turn red. This is a reminder to not forget these fields. Please fill these fields out to the best of your ability.</a:t>
            </a:r>
          </a:p>
        </p:txBody>
      </p:sp>
      <p:sp>
        <p:nvSpPr>
          <p:cNvPr id="10" name="TextBox 9">
            <a:extLst>
              <a:ext uri="{FF2B5EF4-FFF2-40B4-BE49-F238E27FC236}">
                <a16:creationId xmlns:a16="http://schemas.microsoft.com/office/drawing/2014/main" id="{4FE151AB-19A7-4D68-AE25-FB39E34E4B81}"/>
              </a:ext>
            </a:extLst>
          </p:cNvPr>
          <p:cNvSpPr txBox="1"/>
          <p:nvPr/>
        </p:nvSpPr>
        <p:spPr>
          <a:xfrm>
            <a:off x="507188" y="4295116"/>
            <a:ext cx="8077200" cy="369332"/>
          </a:xfrm>
          <a:prstGeom prst="rect">
            <a:avLst/>
          </a:prstGeom>
          <a:noFill/>
        </p:spPr>
        <p:txBody>
          <a:bodyPr wrap="square" rtlCol="0">
            <a:spAutoFit/>
          </a:bodyPr>
          <a:lstStyle/>
          <a:p>
            <a:pPr algn="ctr"/>
            <a:r>
              <a:rPr lang="en-US" dirty="0"/>
              <a:t>Continue to follow these steps until all of your data is entered.</a:t>
            </a:r>
          </a:p>
        </p:txBody>
      </p:sp>
      <p:sp>
        <p:nvSpPr>
          <p:cNvPr id="13" name="TextBox 12">
            <a:extLst>
              <a:ext uri="{FF2B5EF4-FFF2-40B4-BE49-F238E27FC236}">
                <a16:creationId xmlns:a16="http://schemas.microsoft.com/office/drawing/2014/main" id="{C4670282-99C5-45BB-BFD5-AFAA91FC9F13}"/>
              </a:ext>
            </a:extLst>
          </p:cNvPr>
          <p:cNvSpPr txBox="1"/>
          <p:nvPr/>
        </p:nvSpPr>
        <p:spPr>
          <a:xfrm>
            <a:off x="0" y="5486400"/>
            <a:ext cx="9143999" cy="369332"/>
          </a:xfrm>
          <a:prstGeom prst="rect">
            <a:avLst/>
          </a:prstGeom>
          <a:noFill/>
        </p:spPr>
        <p:txBody>
          <a:bodyPr wrap="square" rtlCol="0">
            <a:spAutoFit/>
          </a:bodyPr>
          <a:lstStyle/>
          <a:p>
            <a:pPr algn="ctr"/>
            <a:r>
              <a:rPr lang="en-US" dirty="0"/>
              <a:t>The remaining tabs along the bottom are the same as in previous spreadsheets</a:t>
            </a:r>
          </a:p>
        </p:txBody>
      </p:sp>
      <p:pic>
        <p:nvPicPr>
          <p:cNvPr id="6" name="Picture 5">
            <a:extLst>
              <a:ext uri="{FF2B5EF4-FFF2-40B4-BE49-F238E27FC236}">
                <a16:creationId xmlns:a16="http://schemas.microsoft.com/office/drawing/2014/main" id="{CC9EAD5F-DD51-4719-A13D-3A0D4F2EF40B}"/>
              </a:ext>
            </a:extLst>
          </p:cNvPr>
          <p:cNvPicPr>
            <a:picLocks noChangeAspect="1"/>
          </p:cNvPicPr>
          <p:nvPr/>
        </p:nvPicPr>
        <p:blipFill>
          <a:blip r:embed="rId3"/>
          <a:stretch>
            <a:fillRect/>
          </a:stretch>
        </p:blipFill>
        <p:spPr>
          <a:xfrm>
            <a:off x="228600" y="3056212"/>
            <a:ext cx="8686800" cy="745575"/>
          </a:xfrm>
          <a:prstGeom prst="rect">
            <a:avLst/>
          </a:prstGeom>
        </p:spPr>
      </p:pic>
      <p:pic>
        <p:nvPicPr>
          <p:cNvPr id="7" name="Picture 6">
            <a:extLst>
              <a:ext uri="{FF2B5EF4-FFF2-40B4-BE49-F238E27FC236}">
                <a16:creationId xmlns:a16="http://schemas.microsoft.com/office/drawing/2014/main" id="{30553959-24B5-44F3-A5F5-7143A3DDF7CD}"/>
              </a:ext>
            </a:extLst>
          </p:cNvPr>
          <p:cNvPicPr>
            <a:picLocks noChangeAspect="1"/>
          </p:cNvPicPr>
          <p:nvPr/>
        </p:nvPicPr>
        <p:blipFill>
          <a:blip r:embed="rId4"/>
          <a:stretch>
            <a:fillRect/>
          </a:stretch>
        </p:blipFill>
        <p:spPr>
          <a:xfrm>
            <a:off x="768510" y="4920761"/>
            <a:ext cx="7543800" cy="304800"/>
          </a:xfrm>
          <a:prstGeom prst="rect">
            <a:avLst/>
          </a:prstGeom>
        </p:spPr>
      </p:pic>
    </p:spTree>
    <p:extLst>
      <p:ext uri="{BB962C8B-B14F-4D97-AF65-F5344CB8AC3E}">
        <p14:creationId xmlns:p14="http://schemas.microsoft.com/office/powerpoint/2010/main" val="3146522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6934200" cy="1477328"/>
          </a:xfrm>
          <a:prstGeom prst="rect">
            <a:avLst/>
          </a:prstGeom>
          <a:noFill/>
        </p:spPr>
        <p:txBody>
          <a:bodyPr wrap="square" rtlCol="0">
            <a:spAutoFit/>
          </a:bodyPr>
          <a:lstStyle/>
          <a:p>
            <a:pPr algn="ctr"/>
            <a:r>
              <a:rPr lang="en-US" dirty="0"/>
              <a:t>Next step is to fill out the Expenditure Report for MTG funds from previous years.</a:t>
            </a:r>
          </a:p>
          <a:p>
            <a:pPr algn="ctr"/>
            <a:r>
              <a:rPr lang="en-US" dirty="0"/>
              <a:t>The Excel file can be found in the same place as the Tonnage Report.</a:t>
            </a:r>
          </a:p>
          <a:p>
            <a:pPr algn="ctr"/>
            <a:endParaRPr lang="en-US" dirty="0"/>
          </a:p>
        </p:txBody>
      </p:sp>
      <p:pic>
        <p:nvPicPr>
          <p:cNvPr id="2" name="Picture 1">
            <a:extLst>
              <a:ext uri="{FF2B5EF4-FFF2-40B4-BE49-F238E27FC236}">
                <a16:creationId xmlns:a16="http://schemas.microsoft.com/office/drawing/2014/main" id="{C645F2E4-7659-4CC8-B828-4C869CD90428}"/>
              </a:ext>
            </a:extLst>
          </p:cNvPr>
          <p:cNvPicPr>
            <a:picLocks noChangeAspect="1"/>
          </p:cNvPicPr>
          <p:nvPr/>
        </p:nvPicPr>
        <p:blipFill rotWithShape="1">
          <a:blip r:embed="rId2"/>
          <a:srcRect t="1339" r="3333" b="40427"/>
          <a:stretch/>
        </p:blipFill>
        <p:spPr>
          <a:xfrm>
            <a:off x="609600" y="1676400"/>
            <a:ext cx="5928732" cy="4191000"/>
          </a:xfrm>
          <a:prstGeom prst="rect">
            <a:avLst/>
          </a:prstGeom>
        </p:spPr>
      </p:pic>
    </p:spTree>
    <p:extLst>
      <p:ext uri="{BB962C8B-B14F-4D97-AF65-F5344CB8AC3E}">
        <p14:creationId xmlns:p14="http://schemas.microsoft.com/office/powerpoint/2010/main" val="2955294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DFE55C5-F6B9-44AC-9FB4-60923946F6A9}"/>
              </a:ext>
            </a:extLst>
          </p:cNvPr>
          <p:cNvPicPr>
            <a:picLocks noChangeAspect="1"/>
          </p:cNvPicPr>
          <p:nvPr/>
        </p:nvPicPr>
        <p:blipFill>
          <a:blip r:embed="rId2"/>
          <a:stretch>
            <a:fillRect/>
          </a:stretch>
        </p:blipFill>
        <p:spPr>
          <a:xfrm>
            <a:off x="1495328" y="3052455"/>
            <a:ext cx="6162675" cy="904875"/>
          </a:xfrm>
          <a:prstGeom prst="rect">
            <a:avLst/>
          </a:prstGeom>
        </p:spPr>
      </p:pic>
      <p:sp>
        <p:nvSpPr>
          <p:cNvPr id="4" name="TextBox 3">
            <a:extLst>
              <a:ext uri="{FF2B5EF4-FFF2-40B4-BE49-F238E27FC236}">
                <a16:creationId xmlns:a16="http://schemas.microsoft.com/office/drawing/2014/main" id="{0E326AC2-C945-4413-8C3C-2AA2A20E7C6C}"/>
              </a:ext>
            </a:extLst>
          </p:cNvPr>
          <p:cNvSpPr txBox="1"/>
          <p:nvPr/>
        </p:nvSpPr>
        <p:spPr>
          <a:xfrm>
            <a:off x="0" y="232017"/>
            <a:ext cx="9144000" cy="369332"/>
          </a:xfrm>
          <a:prstGeom prst="rect">
            <a:avLst/>
          </a:prstGeom>
          <a:noFill/>
        </p:spPr>
        <p:txBody>
          <a:bodyPr wrap="square" rtlCol="0">
            <a:spAutoFit/>
          </a:bodyPr>
          <a:lstStyle/>
          <a:p>
            <a:pPr algn="ctr"/>
            <a:r>
              <a:rPr lang="en-US" dirty="0"/>
              <a:t>You will need to Enable Content and/or Enable Editing again</a:t>
            </a:r>
          </a:p>
        </p:txBody>
      </p:sp>
      <p:pic>
        <p:nvPicPr>
          <p:cNvPr id="5" name="Picture 4">
            <a:extLst>
              <a:ext uri="{FF2B5EF4-FFF2-40B4-BE49-F238E27FC236}">
                <a16:creationId xmlns:a16="http://schemas.microsoft.com/office/drawing/2014/main" id="{94D75CDC-0C4C-42C2-8BBE-83E5D6665217}"/>
              </a:ext>
            </a:extLst>
          </p:cNvPr>
          <p:cNvPicPr>
            <a:picLocks noChangeAspect="1"/>
          </p:cNvPicPr>
          <p:nvPr/>
        </p:nvPicPr>
        <p:blipFill>
          <a:blip r:embed="rId3"/>
          <a:stretch>
            <a:fillRect/>
          </a:stretch>
        </p:blipFill>
        <p:spPr>
          <a:xfrm>
            <a:off x="314937" y="1128872"/>
            <a:ext cx="8582025" cy="457200"/>
          </a:xfrm>
          <a:prstGeom prst="rect">
            <a:avLst/>
          </a:prstGeom>
        </p:spPr>
      </p:pic>
      <p:sp>
        <p:nvSpPr>
          <p:cNvPr id="6" name="TextBox 5">
            <a:extLst>
              <a:ext uri="{FF2B5EF4-FFF2-40B4-BE49-F238E27FC236}">
                <a16:creationId xmlns:a16="http://schemas.microsoft.com/office/drawing/2014/main" id="{21C8BB37-4B58-427F-A2C9-13669D5807BB}"/>
              </a:ext>
            </a:extLst>
          </p:cNvPr>
          <p:cNvSpPr txBox="1"/>
          <p:nvPr/>
        </p:nvSpPr>
        <p:spPr>
          <a:xfrm>
            <a:off x="33950" y="2382807"/>
            <a:ext cx="9144000" cy="369332"/>
          </a:xfrm>
          <a:prstGeom prst="rect">
            <a:avLst/>
          </a:prstGeom>
          <a:noFill/>
        </p:spPr>
        <p:txBody>
          <a:bodyPr wrap="square" rtlCol="0">
            <a:spAutoFit/>
          </a:bodyPr>
          <a:lstStyle/>
          <a:p>
            <a:pPr algn="ctr"/>
            <a:r>
              <a:rPr lang="en-US" dirty="0"/>
              <a:t>First Step is to Enter in the total Grant amount your town was awarded for the listed grant year</a:t>
            </a:r>
          </a:p>
        </p:txBody>
      </p:sp>
      <p:sp>
        <p:nvSpPr>
          <p:cNvPr id="8" name="TextBox 7">
            <a:extLst>
              <a:ext uri="{FF2B5EF4-FFF2-40B4-BE49-F238E27FC236}">
                <a16:creationId xmlns:a16="http://schemas.microsoft.com/office/drawing/2014/main" id="{F9CAC3E4-B3D6-4446-B45E-6E6FE892EA34}"/>
              </a:ext>
            </a:extLst>
          </p:cNvPr>
          <p:cNvSpPr txBox="1"/>
          <p:nvPr/>
        </p:nvSpPr>
        <p:spPr>
          <a:xfrm>
            <a:off x="-9055" y="5816025"/>
            <a:ext cx="9113068" cy="584775"/>
          </a:xfrm>
          <a:prstGeom prst="rect">
            <a:avLst/>
          </a:prstGeom>
          <a:noFill/>
        </p:spPr>
        <p:txBody>
          <a:bodyPr wrap="square" rtlCol="0">
            <a:spAutoFit/>
          </a:bodyPr>
          <a:lstStyle/>
          <a:p>
            <a:pPr algn="ctr"/>
            <a:r>
              <a:rPr lang="en-US" sz="1600" dirty="0"/>
              <a:t>This information can be found at </a:t>
            </a:r>
            <a:r>
              <a:rPr lang="en-US" sz="1600" dirty="0">
                <a:hlinkClick r:id="rId4"/>
              </a:rPr>
              <a:t>http://www.nj.gov/dep/dshw/recycling/stats.htm</a:t>
            </a:r>
            <a:endParaRPr lang="en-US" sz="1600" dirty="0"/>
          </a:p>
          <a:p>
            <a:pPr algn="ctr"/>
            <a:r>
              <a:rPr lang="en-US" sz="1600" dirty="0"/>
              <a:t>The totals are listed by year under Recycling Tonnage Grant Payout Schedule</a:t>
            </a:r>
          </a:p>
        </p:txBody>
      </p:sp>
      <p:pic>
        <p:nvPicPr>
          <p:cNvPr id="2" name="Picture 1">
            <a:extLst>
              <a:ext uri="{FF2B5EF4-FFF2-40B4-BE49-F238E27FC236}">
                <a16:creationId xmlns:a16="http://schemas.microsoft.com/office/drawing/2014/main" id="{E2B756E7-88D0-4799-A72B-24E0091F9FDE}"/>
              </a:ext>
            </a:extLst>
          </p:cNvPr>
          <p:cNvPicPr>
            <a:picLocks noChangeAspect="1"/>
          </p:cNvPicPr>
          <p:nvPr/>
        </p:nvPicPr>
        <p:blipFill>
          <a:blip r:embed="rId5"/>
          <a:stretch>
            <a:fillRect/>
          </a:stretch>
        </p:blipFill>
        <p:spPr>
          <a:xfrm>
            <a:off x="1824036" y="694825"/>
            <a:ext cx="5495925" cy="371475"/>
          </a:xfrm>
          <a:prstGeom prst="rect">
            <a:avLst/>
          </a:prstGeom>
        </p:spPr>
      </p:pic>
      <p:sp>
        <p:nvSpPr>
          <p:cNvPr id="9" name="TextBox 8">
            <a:extLst>
              <a:ext uri="{FF2B5EF4-FFF2-40B4-BE49-F238E27FC236}">
                <a16:creationId xmlns:a16="http://schemas.microsoft.com/office/drawing/2014/main" id="{F29D070E-81F1-41EB-A421-D5200C3BFAE0}"/>
              </a:ext>
            </a:extLst>
          </p:cNvPr>
          <p:cNvSpPr txBox="1"/>
          <p:nvPr/>
        </p:nvSpPr>
        <p:spPr>
          <a:xfrm>
            <a:off x="1476467" y="4090214"/>
            <a:ext cx="6142023" cy="369332"/>
          </a:xfrm>
          <a:prstGeom prst="rect">
            <a:avLst/>
          </a:prstGeom>
          <a:noFill/>
        </p:spPr>
        <p:txBody>
          <a:bodyPr wrap="square" rtlCol="0">
            <a:spAutoFit/>
          </a:bodyPr>
          <a:lstStyle/>
          <a:p>
            <a:pPr algn="ctr"/>
            <a:r>
              <a:rPr lang="en-US" dirty="0"/>
              <a:t>Then enter your County and Municipality information</a:t>
            </a:r>
          </a:p>
        </p:txBody>
      </p:sp>
      <p:sp>
        <p:nvSpPr>
          <p:cNvPr id="17" name="TextBox 16">
            <a:extLst>
              <a:ext uri="{FF2B5EF4-FFF2-40B4-BE49-F238E27FC236}">
                <a16:creationId xmlns:a16="http://schemas.microsoft.com/office/drawing/2014/main" id="{0AA934AD-6648-405A-BAEE-E13CEA416C0F}"/>
              </a:ext>
            </a:extLst>
          </p:cNvPr>
          <p:cNvSpPr txBox="1"/>
          <p:nvPr/>
        </p:nvSpPr>
        <p:spPr>
          <a:xfrm>
            <a:off x="5257800" y="4544711"/>
            <a:ext cx="2743200" cy="1169551"/>
          </a:xfrm>
          <a:prstGeom prst="rect">
            <a:avLst/>
          </a:prstGeom>
          <a:noFill/>
        </p:spPr>
        <p:txBody>
          <a:bodyPr wrap="square" rtlCol="0">
            <a:spAutoFit/>
          </a:bodyPr>
          <a:lstStyle/>
          <a:p>
            <a:r>
              <a:rPr lang="en-US" sz="1400" dirty="0">
                <a:solidFill>
                  <a:srgbClr val="FF0000"/>
                </a:solidFill>
              </a:rPr>
              <a:t>Grant year is the name of the grant, not the year you received the grant funds. I.e., you received the 2018 grants funds at the end of 2020</a:t>
            </a:r>
          </a:p>
        </p:txBody>
      </p:sp>
      <p:sp>
        <p:nvSpPr>
          <p:cNvPr id="13" name="TextBox 12">
            <a:extLst>
              <a:ext uri="{FF2B5EF4-FFF2-40B4-BE49-F238E27FC236}">
                <a16:creationId xmlns:a16="http://schemas.microsoft.com/office/drawing/2014/main" id="{BFA84CE8-08E9-4A53-8828-500F3FF76958}"/>
              </a:ext>
            </a:extLst>
          </p:cNvPr>
          <p:cNvSpPr txBox="1"/>
          <p:nvPr/>
        </p:nvSpPr>
        <p:spPr>
          <a:xfrm>
            <a:off x="31686" y="1664061"/>
            <a:ext cx="9144000" cy="584775"/>
          </a:xfrm>
          <a:prstGeom prst="rect">
            <a:avLst/>
          </a:prstGeom>
          <a:noFill/>
        </p:spPr>
        <p:txBody>
          <a:bodyPr wrap="square" rtlCol="0">
            <a:spAutoFit/>
          </a:bodyPr>
          <a:lstStyle/>
          <a:p>
            <a:pPr algn="ctr"/>
            <a:r>
              <a:rPr lang="en-US" sz="1600" b="1" dirty="0"/>
              <a:t>Save the same way as the Tonnage Report. </a:t>
            </a:r>
          </a:p>
          <a:p>
            <a:pPr algn="ctr"/>
            <a:r>
              <a:rPr lang="en-US" sz="1600" b="1" dirty="0"/>
              <a:t>Name as (Municipality Name) 2021 Expenditures</a:t>
            </a:r>
          </a:p>
        </p:txBody>
      </p:sp>
      <p:cxnSp>
        <p:nvCxnSpPr>
          <p:cNvPr id="12" name="Straight Arrow Connector 11">
            <a:extLst>
              <a:ext uri="{FF2B5EF4-FFF2-40B4-BE49-F238E27FC236}">
                <a16:creationId xmlns:a16="http://schemas.microsoft.com/office/drawing/2014/main" id="{F2A51AA0-7E29-4F9C-B62C-AB7038B9DCC5}"/>
              </a:ext>
            </a:extLst>
          </p:cNvPr>
          <p:cNvCxnSpPr>
            <a:cxnSpLocks/>
          </p:cNvCxnSpPr>
          <p:nvPr/>
        </p:nvCxnSpPr>
        <p:spPr>
          <a:xfrm flipH="1">
            <a:off x="3307908" y="2752139"/>
            <a:ext cx="654492" cy="65505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5BF3D69F-F381-4D7B-B476-1AC90F4BC338}"/>
              </a:ext>
            </a:extLst>
          </p:cNvPr>
          <p:cNvCxnSpPr>
            <a:cxnSpLocks/>
          </p:cNvCxnSpPr>
          <p:nvPr/>
        </p:nvCxnSpPr>
        <p:spPr>
          <a:xfrm flipV="1">
            <a:off x="4038600" y="3375438"/>
            <a:ext cx="381000" cy="71477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9ED22466-D62E-4090-9ECF-649E8DC10DAA}"/>
              </a:ext>
            </a:extLst>
          </p:cNvPr>
          <p:cNvCxnSpPr>
            <a:cxnSpLocks/>
          </p:cNvCxnSpPr>
          <p:nvPr/>
        </p:nvCxnSpPr>
        <p:spPr>
          <a:xfrm flipV="1">
            <a:off x="5486400" y="3375438"/>
            <a:ext cx="762000" cy="7931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35030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3404F0-85CE-41BB-810B-5213747DD700}"/>
              </a:ext>
            </a:extLst>
          </p:cNvPr>
          <p:cNvSpPr txBox="1"/>
          <p:nvPr/>
        </p:nvSpPr>
        <p:spPr>
          <a:xfrm>
            <a:off x="152400" y="724584"/>
            <a:ext cx="7010400" cy="646331"/>
          </a:xfrm>
          <a:prstGeom prst="rect">
            <a:avLst/>
          </a:prstGeom>
          <a:noFill/>
        </p:spPr>
        <p:txBody>
          <a:bodyPr wrap="square" rtlCol="0">
            <a:spAutoFit/>
          </a:bodyPr>
          <a:lstStyle/>
          <a:p>
            <a:pPr algn="ctr"/>
            <a:r>
              <a:rPr lang="en-US" dirty="0"/>
              <a:t>Then, fill in all the ways you spent MTG funds during calendar year 2021.</a:t>
            </a:r>
          </a:p>
        </p:txBody>
      </p:sp>
      <p:sp>
        <p:nvSpPr>
          <p:cNvPr id="7" name="TextBox 6">
            <a:extLst>
              <a:ext uri="{FF2B5EF4-FFF2-40B4-BE49-F238E27FC236}">
                <a16:creationId xmlns:a16="http://schemas.microsoft.com/office/drawing/2014/main" id="{CB5BA89D-B201-4A71-B7FB-CB162C001A4A}"/>
              </a:ext>
            </a:extLst>
          </p:cNvPr>
          <p:cNvSpPr txBox="1"/>
          <p:nvPr/>
        </p:nvSpPr>
        <p:spPr>
          <a:xfrm>
            <a:off x="0" y="6096000"/>
            <a:ext cx="9144000" cy="369332"/>
          </a:xfrm>
          <a:prstGeom prst="rect">
            <a:avLst/>
          </a:prstGeom>
          <a:noFill/>
        </p:spPr>
        <p:txBody>
          <a:bodyPr wrap="square" rtlCol="0">
            <a:spAutoFit/>
          </a:bodyPr>
          <a:lstStyle/>
          <a:p>
            <a:pPr algn="ctr"/>
            <a:r>
              <a:rPr lang="en-US" dirty="0"/>
              <a:t>Save your finished form</a:t>
            </a:r>
          </a:p>
        </p:txBody>
      </p:sp>
      <p:pic>
        <p:nvPicPr>
          <p:cNvPr id="4" name="Picture 3">
            <a:extLst>
              <a:ext uri="{FF2B5EF4-FFF2-40B4-BE49-F238E27FC236}">
                <a16:creationId xmlns:a16="http://schemas.microsoft.com/office/drawing/2014/main" id="{46602AFA-DC72-4EFD-B6D9-E70C65BE79C7}"/>
              </a:ext>
            </a:extLst>
          </p:cNvPr>
          <p:cNvPicPr>
            <a:picLocks noChangeAspect="1"/>
          </p:cNvPicPr>
          <p:nvPr/>
        </p:nvPicPr>
        <p:blipFill>
          <a:blip r:embed="rId2"/>
          <a:stretch>
            <a:fillRect/>
          </a:stretch>
        </p:blipFill>
        <p:spPr>
          <a:xfrm>
            <a:off x="457200" y="2245950"/>
            <a:ext cx="7436216" cy="1809750"/>
          </a:xfrm>
          <a:prstGeom prst="rect">
            <a:avLst/>
          </a:prstGeom>
        </p:spPr>
      </p:pic>
      <p:sp>
        <p:nvSpPr>
          <p:cNvPr id="5" name="TextBox 4">
            <a:extLst>
              <a:ext uri="{FF2B5EF4-FFF2-40B4-BE49-F238E27FC236}">
                <a16:creationId xmlns:a16="http://schemas.microsoft.com/office/drawing/2014/main" id="{A67CB161-022A-4FD3-9043-7E276DEBEFCE}"/>
              </a:ext>
            </a:extLst>
          </p:cNvPr>
          <p:cNvSpPr txBox="1"/>
          <p:nvPr/>
        </p:nvSpPr>
        <p:spPr>
          <a:xfrm>
            <a:off x="604319" y="4930735"/>
            <a:ext cx="3429000" cy="954107"/>
          </a:xfrm>
          <a:prstGeom prst="rect">
            <a:avLst/>
          </a:prstGeom>
          <a:noFill/>
        </p:spPr>
        <p:txBody>
          <a:bodyPr wrap="square" rtlCol="0">
            <a:spAutoFit/>
          </a:bodyPr>
          <a:lstStyle/>
          <a:p>
            <a:r>
              <a:rPr lang="en-US" sz="1400" dirty="0">
                <a:solidFill>
                  <a:srgbClr val="FF0000"/>
                </a:solidFill>
              </a:rPr>
              <a:t>Please note: this is a change from previous years when we asked how money from a specific grant check was spent</a:t>
            </a:r>
          </a:p>
        </p:txBody>
      </p:sp>
    </p:spTree>
    <p:extLst>
      <p:ext uri="{BB962C8B-B14F-4D97-AF65-F5344CB8AC3E}">
        <p14:creationId xmlns:p14="http://schemas.microsoft.com/office/powerpoint/2010/main" val="4056866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6774" y="457200"/>
            <a:ext cx="7143750" cy="1200329"/>
          </a:xfrm>
          <a:prstGeom prst="rect">
            <a:avLst/>
          </a:prstGeom>
          <a:noFill/>
        </p:spPr>
        <p:txBody>
          <a:bodyPr wrap="square" rtlCol="0">
            <a:spAutoFit/>
          </a:bodyPr>
          <a:lstStyle/>
          <a:p>
            <a:r>
              <a:rPr lang="en-US" dirty="0"/>
              <a:t>To download a new copy of the Recycling Tonnage Report’s Excel file, start by going to </a:t>
            </a:r>
            <a:r>
              <a:rPr lang="en-US" dirty="0">
                <a:hlinkClick r:id="rId2"/>
              </a:rPr>
              <a:t>http://www.nj.gov/dep/</a:t>
            </a:r>
            <a:r>
              <a:rPr lang="en-US" dirty="0"/>
              <a:t> </a:t>
            </a:r>
          </a:p>
          <a:p>
            <a:endParaRPr lang="en-US" dirty="0"/>
          </a:p>
          <a:p>
            <a:r>
              <a:rPr lang="en-US" dirty="0"/>
              <a:t>Click on Programs &amp; Units</a:t>
            </a:r>
          </a:p>
        </p:txBody>
      </p:sp>
      <p:pic>
        <p:nvPicPr>
          <p:cNvPr id="3" name="Picture 2">
            <a:extLst>
              <a:ext uri="{FF2B5EF4-FFF2-40B4-BE49-F238E27FC236}">
                <a16:creationId xmlns:a16="http://schemas.microsoft.com/office/drawing/2014/main" id="{815FCFBB-52BA-4D4A-BFE4-884AF7F736DD}"/>
              </a:ext>
            </a:extLst>
          </p:cNvPr>
          <p:cNvPicPr>
            <a:picLocks noChangeAspect="1"/>
          </p:cNvPicPr>
          <p:nvPr/>
        </p:nvPicPr>
        <p:blipFill>
          <a:blip r:embed="rId3"/>
          <a:stretch>
            <a:fillRect/>
          </a:stretch>
        </p:blipFill>
        <p:spPr>
          <a:xfrm>
            <a:off x="557546" y="1905000"/>
            <a:ext cx="7202003" cy="3505200"/>
          </a:xfrm>
          <a:prstGeom prst="rect">
            <a:avLst/>
          </a:prstGeom>
        </p:spPr>
      </p:pic>
      <p:cxnSp>
        <p:nvCxnSpPr>
          <p:cNvPr id="6" name="Straight Arrow Connector 5">
            <a:extLst>
              <a:ext uri="{FF2B5EF4-FFF2-40B4-BE49-F238E27FC236}">
                <a16:creationId xmlns:a16="http://schemas.microsoft.com/office/drawing/2014/main" id="{DFC98978-04F8-4B92-AF65-A4AF4B6C2149}"/>
              </a:ext>
            </a:extLst>
          </p:cNvPr>
          <p:cNvCxnSpPr>
            <a:cxnSpLocks/>
          </p:cNvCxnSpPr>
          <p:nvPr/>
        </p:nvCxnSpPr>
        <p:spPr>
          <a:xfrm>
            <a:off x="2895600" y="1600200"/>
            <a:ext cx="76200" cy="914400"/>
          </a:xfrm>
          <a:prstGeom prst="straightConnector1">
            <a:avLst/>
          </a:prstGeom>
          <a:ln w="349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968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50F0AF-EA6A-4F9C-87C1-C64EDCDA3FFC}"/>
              </a:ext>
            </a:extLst>
          </p:cNvPr>
          <p:cNvSpPr txBox="1"/>
          <p:nvPr/>
        </p:nvSpPr>
        <p:spPr>
          <a:xfrm>
            <a:off x="0" y="312003"/>
            <a:ext cx="9144000" cy="923330"/>
          </a:xfrm>
          <a:prstGeom prst="rect">
            <a:avLst/>
          </a:prstGeom>
          <a:noFill/>
        </p:spPr>
        <p:txBody>
          <a:bodyPr wrap="square" rtlCol="0">
            <a:spAutoFit/>
          </a:bodyPr>
          <a:lstStyle/>
          <a:p>
            <a:pPr algn="ctr"/>
            <a:r>
              <a:rPr lang="en-US" dirty="0"/>
              <a:t>Next step is to Download the Certification Form. </a:t>
            </a:r>
          </a:p>
          <a:p>
            <a:pPr algn="ctr"/>
            <a:r>
              <a:rPr lang="en-US" dirty="0"/>
              <a:t>The PDF file can be found in the same place as the Tonnage Report.</a:t>
            </a:r>
          </a:p>
          <a:p>
            <a:endParaRPr lang="en-US" dirty="0"/>
          </a:p>
        </p:txBody>
      </p:sp>
      <p:sp>
        <p:nvSpPr>
          <p:cNvPr id="6" name="TextBox 5">
            <a:extLst>
              <a:ext uri="{FF2B5EF4-FFF2-40B4-BE49-F238E27FC236}">
                <a16:creationId xmlns:a16="http://schemas.microsoft.com/office/drawing/2014/main" id="{CAB9D03A-CDB5-4AC6-ACF6-C95DAD8B0E21}"/>
              </a:ext>
            </a:extLst>
          </p:cNvPr>
          <p:cNvSpPr txBox="1"/>
          <p:nvPr/>
        </p:nvSpPr>
        <p:spPr>
          <a:xfrm>
            <a:off x="0" y="5832318"/>
            <a:ext cx="9144000" cy="369332"/>
          </a:xfrm>
          <a:prstGeom prst="rect">
            <a:avLst/>
          </a:prstGeom>
          <a:noFill/>
        </p:spPr>
        <p:txBody>
          <a:bodyPr wrap="square" rtlCol="0">
            <a:spAutoFit/>
          </a:bodyPr>
          <a:lstStyle/>
          <a:p>
            <a:pPr algn="ctr"/>
            <a:r>
              <a:rPr lang="en-US" dirty="0"/>
              <a:t>Click on the PDF icon to open the PDF as a web document</a:t>
            </a:r>
          </a:p>
        </p:txBody>
      </p:sp>
      <p:pic>
        <p:nvPicPr>
          <p:cNvPr id="3" name="Picture 2">
            <a:extLst>
              <a:ext uri="{FF2B5EF4-FFF2-40B4-BE49-F238E27FC236}">
                <a16:creationId xmlns:a16="http://schemas.microsoft.com/office/drawing/2014/main" id="{19715B3E-FF32-42E2-882C-E9292E61EA03}"/>
              </a:ext>
            </a:extLst>
          </p:cNvPr>
          <p:cNvPicPr>
            <a:picLocks noChangeAspect="1"/>
          </p:cNvPicPr>
          <p:nvPr/>
        </p:nvPicPr>
        <p:blipFill rotWithShape="1">
          <a:blip r:embed="rId2"/>
          <a:srcRect b="42695"/>
          <a:stretch/>
        </p:blipFill>
        <p:spPr>
          <a:xfrm>
            <a:off x="762000" y="1238351"/>
            <a:ext cx="6266090" cy="4191000"/>
          </a:xfrm>
          <a:prstGeom prst="rect">
            <a:avLst/>
          </a:prstGeom>
        </p:spPr>
      </p:pic>
    </p:spTree>
    <p:extLst>
      <p:ext uri="{BB962C8B-B14F-4D97-AF65-F5344CB8AC3E}">
        <p14:creationId xmlns:p14="http://schemas.microsoft.com/office/powerpoint/2010/main" val="2912420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3404F0-85CE-41BB-810B-5213747DD700}"/>
              </a:ext>
            </a:extLst>
          </p:cNvPr>
          <p:cNvSpPr txBox="1"/>
          <p:nvPr/>
        </p:nvSpPr>
        <p:spPr>
          <a:xfrm>
            <a:off x="22634" y="152400"/>
            <a:ext cx="7086600" cy="1138773"/>
          </a:xfrm>
          <a:prstGeom prst="rect">
            <a:avLst/>
          </a:prstGeom>
          <a:noFill/>
        </p:spPr>
        <p:txBody>
          <a:bodyPr wrap="square" rtlCol="0">
            <a:spAutoFit/>
          </a:bodyPr>
          <a:lstStyle/>
          <a:p>
            <a:pPr algn="ctr"/>
            <a:r>
              <a:rPr lang="en-US" dirty="0"/>
              <a:t>Print the document</a:t>
            </a:r>
          </a:p>
          <a:p>
            <a:pPr algn="ctr"/>
            <a:r>
              <a:rPr lang="en-US" dirty="0"/>
              <a:t>Sign the form, scan it into your computer and save as a PDF</a:t>
            </a:r>
          </a:p>
          <a:p>
            <a:pPr algn="ctr"/>
            <a:r>
              <a:rPr lang="en-US" sz="1600" dirty="0"/>
              <a:t>The form must be signed by the </a:t>
            </a:r>
            <a:r>
              <a:rPr lang="en-US" sz="1600" b="1" dirty="0"/>
              <a:t>Mayor (or equivalent, if you do not have a Mayor title) </a:t>
            </a:r>
            <a:r>
              <a:rPr lang="en-US" sz="1600" dirty="0"/>
              <a:t>of the Municipality</a:t>
            </a:r>
          </a:p>
        </p:txBody>
      </p:sp>
      <p:sp>
        <p:nvSpPr>
          <p:cNvPr id="7" name="TextBox 6">
            <a:extLst>
              <a:ext uri="{FF2B5EF4-FFF2-40B4-BE49-F238E27FC236}">
                <a16:creationId xmlns:a16="http://schemas.microsoft.com/office/drawing/2014/main" id="{CB5BA89D-B201-4A71-B7FB-CB162C001A4A}"/>
              </a:ext>
            </a:extLst>
          </p:cNvPr>
          <p:cNvSpPr txBox="1"/>
          <p:nvPr/>
        </p:nvSpPr>
        <p:spPr>
          <a:xfrm>
            <a:off x="22634" y="5946741"/>
            <a:ext cx="7673566" cy="923330"/>
          </a:xfrm>
          <a:prstGeom prst="rect">
            <a:avLst/>
          </a:prstGeom>
          <a:noFill/>
        </p:spPr>
        <p:txBody>
          <a:bodyPr wrap="square" rtlCol="0">
            <a:spAutoFit/>
          </a:bodyPr>
          <a:lstStyle/>
          <a:p>
            <a:pPr algn="ctr"/>
            <a:r>
              <a:rPr lang="en-US" dirty="0"/>
              <a:t>Save your finished form</a:t>
            </a:r>
          </a:p>
          <a:p>
            <a:pPr algn="ctr"/>
            <a:r>
              <a:rPr lang="en-US" b="1" dirty="0"/>
              <a:t>Name as (Municipality Name) 2021 Certification</a:t>
            </a:r>
          </a:p>
          <a:p>
            <a:pPr algn="ctr"/>
            <a:endParaRPr lang="en-US" dirty="0"/>
          </a:p>
        </p:txBody>
      </p:sp>
      <p:pic>
        <p:nvPicPr>
          <p:cNvPr id="4" name="Picture 3">
            <a:extLst>
              <a:ext uri="{FF2B5EF4-FFF2-40B4-BE49-F238E27FC236}">
                <a16:creationId xmlns:a16="http://schemas.microsoft.com/office/drawing/2014/main" id="{C8A9690B-441A-42DA-83A8-AB548AF9C1A1}"/>
              </a:ext>
            </a:extLst>
          </p:cNvPr>
          <p:cNvPicPr>
            <a:picLocks noChangeAspect="1"/>
          </p:cNvPicPr>
          <p:nvPr/>
        </p:nvPicPr>
        <p:blipFill>
          <a:blip r:embed="rId2"/>
          <a:stretch>
            <a:fillRect/>
          </a:stretch>
        </p:blipFill>
        <p:spPr>
          <a:xfrm>
            <a:off x="1295400" y="1633537"/>
            <a:ext cx="5448300" cy="3590925"/>
          </a:xfrm>
          <a:prstGeom prst="rect">
            <a:avLst/>
          </a:prstGeom>
        </p:spPr>
      </p:pic>
    </p:spTree>
    <p:extLst>
      <p:ext uri="{BB962C8B-B14F-4D97-AF65-F5344CB8AC3E}">
        <p14:creationId xmlns:p14="http://schemas.microsoft.com/office/powerpoint/2010/main" val="1877428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50F0AF-EA6A-4F9C-87C1-C64EDCDA3FFC}"/>
              </a:ext>
            </a:extLst>
          </p:cNvPr>
          <p:cNvSpPr txBox="1"/>
          <p:nvPr/>
        </p:nvSpPr>
        <p:spPr>
          <a:xfrm>
            <a:off x="0" y="228600"/>
            <a:ext cx="7086600" cy="1477328"/>
          </a:xfrm>
          <a:prstGeom prst="rect">
            <a:avLst/>
          </a:prstGeom>
          <a:noFill/>
        </p:spPr>
        <p:txBody>
          <a:bodyPr wrap="square" rtlCol="0">
            <a:spAutoFit/>
          </a:bodyPr>
          <a:lstStyle/>
          <a:p>
            <a:pPr algn="ctr"/>
            <a:r>
              <a:rPr lang="en-US" dirty="0"/>
              <a:t>Last step is to Download the Statement of Compliance/Intent Form. </a:t>
            </a:r>
          </a:p>
          <a:p>
            <a:pPr algn="ctr"/>
            <a:r>
              <a:rPr lang="en-US" dirty="0"/>
              <a:t>The PDF file can be found in the same place as the Tonnage Report.</a:t>
            </a:r>
          </a:p>
          <a:p>
            <a:endParaRPr lang="en-US" dirty="0"/>
          </a:p>
        </p:txBody>
      </p:sp>
      <p:sp>
        <p:nvSpPr>
          <p:cNvPr id="6" name="TextBox 5">
            <a:extLst>
              <a:ext uri="{FF2B5EF4-FFF2-40B4-BE49-F238E27FC236}">
                <a16:creationId xmlns:a16="http://schemas.microsoft.com/office/drawing/2014/main" id="{CAB9D03A-CDB5-4AC6-ACF6-C95DAD8B0E21}"/>
              </a:ext>
            </a:extLst>
          </p:cNvPr>
          <p:cNvSpPr txBox="1"/>
          <p:nvPr/>
        </p:nvSpPr>
        <p:spPr>
          <a:xfrm>
            <a:off x="-95250" y="6019800"/>
            <a:ext cx="7315200" cy="369332"/>
          </a:xfrm>
          <a:prstGeom prst="rect">
            <a:avLst/>
          </a:prstGeom>
          <a:noFill/>
        </p:spPr>
        <p:txBody>
          <a:bodyPr wrap="square" rtlCol="0">
            <a:spAutoFit/>
          </a:bodyPr>
          <a:lstStyle/>
          <a:p>
            <a:pPr algn="ctr"/>
            <a:r>
              <a:rPr lang="en-US" dirty="0"/>
              <a:t>Click on the PDF icon to open the PDF as a web document</a:t>
            </a:r>
          </a:p>
        </p:txBody>
      </p:sp>
      <p:pic>
        <p:nvPicPr>
          <p:cNvPr id="3" name="Picture 2">
            <a:extLst>
              <a:ext uri="{FF2B5EF4-FFF2-40B4-BE49-F238E27FC236}">
                <a16:creationId xmlns:a16="http://schemas.microsoft.com/office/drawing/2014/main" id="{03755F92-885E-4719-AD22-0F0B9B06B4C3}"/>
              </a:ext>
            </a:extLst>
          </p:cNvPr>
          <p:cNvPicPr>
            <a:picLocks noChangeAspect="1"/>
          </p:cNvPicPr>
          <p:nvPr/>
        </p:nvPicPr>
        <p:blipFill>
          <a:blip r:embed="rId2"/>
          <a:stretch>
            <a:fillRect/>
          </a:stretch>
        </p:blipFill>
        <p:spPr>
          <a:xfrm>
            <a:off x="751438" y="1531922"/>
            <a:ext cx="6457950" cy="4457700"/>
          </a:xfrm>
          <a:prstGeom prst="rect">
            <a:avLst/>
          </a:prstGeom>
        </p:spPr>
      </p:pic>
    </p:spTree>
    <p:extLst>
      <p:ext uri="{BB962C8B-B14F-4D97-AF65-F5344CB8AC3E}">
        <p14:creationId xmlns:p14="http://schemas.microsoft.com/office/powerpoint/2010/main" val="430590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3404F0-85CE-41BB-810B-5213747DD700}"/>
              </a:ext>
            </a:extLst>
          </p:cNvPr>
          <p:cNvSpPr txBox="1"/>
          <p:nvPr/>
        </p:nvSpPr>
        <p:spPr>
          <a:xfrm>
            <a:off x="152400" y="152400"/>
            <a:ext cx="6953061" cy="1138773"/>
          </a:xfrm>
          <a:prstGeom prst="rect">
            <a:avLst/>
          </a:prstGeom>
          <a:noFill/>
        </p:spPr>
        <p:txBody>
          <a:bodyPr wrap="square" rtlCol="0">
            <a:spAutoFit/>
          </a:bodyPr>
          <a:lstStyle/>
          <a:p>
            <a:pPr algn="ctr"/>
            <a:r>
              <a:rPr lang="en-US" dirty="0"/>
              <a:t>Print the document</a:t>
            </a:r>
          </a:p>
          <a:p>
            <a:pPr algn="ctr"/>
            <a:r>
              <a:rPr lang="en-US" dirty="0"/>
              <a:t>Sign the form, scan it into your computer and save as a PDF</a:t>
            </a:r>
          </a:p>
          <a:p>
            <a:pPr algn="ctr"/>
            <a:r>
              <a:rPr lang="en-US" sz="1600" dirty="0"/>
              <a:t>The form should be filled out and signed by the MRC (CRP certification not required)</a:t>
            </a:r>
          </a:p>
        </p:txBody>
      </p:sp>
      <p:sp>
        <p:nvSpPr>
          <p:cNvPr id="7" name="TextBox 6">
            <a:extLst>
              <a:ext uri="{FF2B5EF4-FFF2-40B4-BE49-F238E27FC236}">
                <a16:creationId xmlns:a16="http://schemas.microsoft.com/office/drawing/2014/main" id="{CB5BA89D-B201-4A71-B7FB-CB162C001A4A}"/>
              </a:ext>
            </a:extLst>
          </p:cNvPr>
          <p:cNvSpPr txBox="1"/>
          <p:nvPr/>
        </p:nvSpPr>
        <p:spPr>
          <a:xfrm>
            <a:off x="22634" y="5946741"/>
            <a:ext cx="7521166" cy="923330"/>
          </a:xfrm>
          <a:prstGeom prst="rect">
            <a:avLst/>
          </a:prstGeom>
          <a:noFill/>
        </p:spPr>
        <p:txBody>
          <a:bodyPr wrap="square" rtlCol="0">
            <a:spAutoFit/>
          </a:bodyPr>
          <a:lstStyle/>
          <a:p>
            <a:pPr algn="ctr"/>
            <a:r>
              <a:rPr lang="en-US" dirty="0"/>
              <a:t>Save your finished form</a:t>
            </a:r>
          </a:p>
          <a:p>
            <a:pPr algn="ctr"/>
            <a:r>
              <a:rPr lang="en-US" b="1" dirty="0"/>
              <a:t>Name as (Municipality Name) 2021 Statement of Compliance/Intent</a:t>
            </a:r>
          </a:p>
          <a:p>
            <a:pPr algn="ctr"/>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ED760ABD-1085-4849-8244-F976673898B5}"/>
              </a:ext>
            </a:extLst>
          </p:cNvPr>
          <p:cNvPicPr>
            <a:picLocks noChangeAspect="1"/>
          </p:cNvPicPr>
          <p:nvPr/>
        </p:nvPicPr>
        <p:blipFill>
          <a:blip r:embed="rId2"/>
          <a:stretch>
            <a:fillRect/>
          </a:stretch>
        </p:blipFill>
        <p:spPr>
          <a:xfrm>
            <a:off x="1644854" y="1291173"/>
            <a:ext cx="4276725" cy="4735474"/>
          </a:xfrm>
          <a:prstGeom prst="rect">
            <a:avLst/>
          </a:prstGeom>
        </p:spPr>
      </p:pic>
    </p:spTree>
    <p:extLst>
      <p:ext uri="{BB962C8B-B14F-4D97-AF65-F5344CB8AC3E}">
        <p14:creationId xmlns:p14="http://schemas.microsoft.com/office/powerpoint/2010/main" val="181290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3408FC-CB41-4172-AFBC-874B7E684018}"/>
              </a:ext>
            </a:extLst>
          </p:cNvPr>
          <p:cNvSpPr txBox="1"/>
          <p:nvPr/>
        </p:nvSpPr>
        <p:spPr>
          <a:xfrm>
            <a:off x="0" y="409482"/>
            <a:ext cx="7372539" cy="1723549"/>
          </a:xfrm>
          <a:prstGeom prst="rect">
            <a:avLst/>
          </a:prstGeom>
          <a:noFill/>
        </p:spPr>
        <p:txBody>
          <a:bodyPr wrap="square" rtlCol="0">
            <a:spAutoFit/>
          </a:bodyPr>
          <a:lstStyle/>
          <a:p>
            <a:pPr algn="ctr"/>
            <a:r>
              <a:rPr lang="en-US" dirty="0"/>
              <a:t>All final documents should be attached to an email</a:t>
            </a:r>
          </a:p>
          <a:p>
            <a:pPr algn="ctr"/>
            <a:endParaRPr lang="en-US" dirty="0"/>
          </a:p>
          <a:p>
            <a:pPr algn="ctr"/>
            <a:r>
              <a:rPr lang="en-US" sz="1400" dirty="0"/>
              <a:t>The Tonnage Report and Expenditure Report should be attached as an Excel file.</a:t>
            </a:r>
          </a:p>
          <a:p>
            <a:pPr algn="ctr"/>
            <a:r>
              <a:rPr lang="en-US" sz="1400" dirty="0"/>
              <a:t>The Certification and Statement of Compliance/Intent forms should be attached as individual PDFs.</a:t>
            </a:r>
          </a:p>
          <a:p>
            <a:pPr algn="ctr"/>
            <a:endParaRPr lang="en-US" sz="1400" dirty="0"/>
          </a:p>
          <a:p>
            <a:pPr algn="ctr"/>
            <a:r>
              <a:rPr lang="en-US" sz="1400" dirty="0"/>
              <a:t>Below instructions are for Outlook 365. Steps may vary by email provider.</a:t>
            </a:r>
          </a:p>
        </p:txBody>
      </p:sp>
      <p:pic>
        <p:nvPicPr>
          <p:cNvPr id="7" name="Picture 6">
            <a:extLst>
              <a:ext uri="{FF2B5EF4-FFF2-40B4-BE49-F238E27FC236}">
                <a16:creationId xmlns:a16="http://schemas.microsoft.com/office/drawing/2014/main" id="{14877169-C8CC-48CF-B1AB-F3831BF00C61}"/>
              </a:ext>
            </a:extLst>
          </p:cNvPr>
          <p:cNvPicPr>
            <a:picLocks noChangeAspect="1"/>
          </p:cNvPicPr>
          <p:nvPr/>
        </p:nvPicPr>
        <p:blipFill>
          <a:blip r:embed="rId2"/>
          <a:stretch>
            <a:fillRect/>
          </a:stretch>
        </p:blipFill>
        <p:spPr>
          <a:xfrm>
            <a:off x="179935" y="2133600"/>
            <a:ext cx="7316463" cy="2323967"/>
          </a:xfrm>
          <a:prstGeom prst="rect">
            <a:avLst/>
          </a:prstGeom>
        </p:spPr>
      </p:pic>
      <p:sp>
        <p:nvSpPr>
          <p:cNvPr id="8" name="TextBox 7">
            <a:extLst>
              <a:ext uri="{FF2B5EF4-FFF2-40B4-BE49-F238E27FC236}">
                <a16:creationId xmlns:a16="http://schemas.microsoft.com/office/drawing/2014/main" id="{15F02A32-809A-412A-A545-A6312C6D774E}"/>
              </a:ext>
            </a:extLst>
          </p:cNvPr>
          <p:cNvSpPr txBox="1"/>
          <p:nvPr/>
        </p:nvSpPr>
        <p:spPr>
          <a:xfrm>
            <a:off x="228600" y="4940414"/>
            <a:ext cx="7467601" cy="923330"/>
          </a:xfrm>
          <a:prstGeom prst="rect">
            <a:avLst/>
          </a:prstGeom>
          <a:noFill/>
        </p:spPr>
        <p:txBody>
          <a:bodyPr wrap="square" rtlCol="0">
            <a:spAutoFit/>
          </a:bodyPr>
          <a:lstStyle/>
          <a:p>
            <a:pPr algn="ctr"/>
            <a:r>
              <a:rPr lang="en-US" dirty="0"/>
              <a:t>Open a new message and click on “Attach File”</a:t>
            </a:r>
          </a:p>
          <a:p>
            <a:pPr algn="ctr"/>
            <a:r>
              <a:rPr lang="en-US" dirty="0"/>
              <a:t>Choose your Tonnage Report, Expenditure report, Certification form and Statement of Compliance/Intent form one at a time</a:t>
            </a:r>
          </a:p>
        </p:txBody>
      </p:sp>
      <p:cxnSp>
        <p:nvCxnSpPr>
          <p:cNvPr id="10" name="Straight Arrow Connector 9">
            <a:extLst>
              <a:ext uri="{FF2B5EF4-FFF2-40B4-BE49-F238E27FC236}">
                <a16:creationId xmlns:a16="http://schemas.microsoft.com/office/drawing/2014/main" id="{AC0EB936-3D27-428D-A390-794CE213CDA4}"/>
              </a:ext>
            </a:extLst>
          </p:cNvPr>
          <p:cNvCxnSpPr>
            <a:cxnSpLocks/>
          </p:cNvCxnSpPr>
          <p:nvPr/>
        </p:nvCxnSpPr>
        <p:spPr>
          <a:xfrm flipH="1" flipV="1">
            <a:off x="4800600" y="3124200"/>
            <a:ext cx="838200" cy="183143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 name="TextBox 3">
            <a:extLst>
              <a:ext uri="{FF2B5EF4-FFF2-40B4-BE49-F238E27FC236}">
                <a16:creationId xmlns:a16="http://schemas.microsoft.com/office/drawing/2014/main" id="{A4C3D180-C6A7-46C1-826B-327C88E0D62B}"/>
              </a:ext>
            </a:extLst>
          </p:cNvPr>
          <p:cNvSpPr txBox="1"/>
          <p:nvPr/>
        </p:nvSpPr>
        <p:spPr>
          <a:xfrm>
            <a:off x="762000" y="6081295"/>
            <a:ext cx="6629400" cy="338554"/>
          </a:xfrm>
          <a:prstGeom prst="rect">
            <a:avLst/>
          </a:prstGeom>
          <a:noFill/>
        </p:spPr>
        <p:txBody>
          <a:bodyPr wrap="square" rtlCol="0">
            <a:spAutoFit/>
          </a:bodyPr>
          <a:lstStyle/>
          <a:p>
            <a:pPr algn="ctr"/>
            <a:r>
              <a:rPr lang="en-US" sz="1600" dirty="0"/>
              <a:t>Files can also be dragged and dropped into the message field</a:t>
            </a:r>
          </a:p>
        </p:txBody>
      </p:sp>
    </p:spTree>
    <p:extLst>
      <p:ext uri="{BB962C8B-B14F-4D97-AF65-F5344CB8AC3E}">
        <p14:creationId xmlns:p14="http://schemas.microsoft.com/office/powerpoint/2010/main" val="2929432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 email&#10;&#10;Description automatically generated">
            <a:extLst>
              <a:ext uri="{FF2B5EF4-FFF2-40B4-BE49-F238E27FC236}">
                <a16:creationId xmlns:a16="http://schemas.microsoft.com/office/drawing/2014/main" id="{CB5D9AFF-59BD-4952-9D76-09C38D99AF94}"/>
              </a:ext>
            </a:extLst>
          </p:cNvPr>
          <p:cNvPicPr>
            <a:picLocks noChangeAspect="1"/>
          </p:cNvPicPr>
          <p:nvPr/>
        </p:nvPicPr>
        <p:blipFill>
          <a:blip r:embed="rId2"/>
          <a:stretch>
            <a:fillRect/>
          </a:stretch>
        </p:blipFill>
        <p:spPr>
          <a:xfrm>
            <a:off x="449656" y="1277361"/>
            <a:ext cx="8305800" cy="3315648"/>
          </a:xfrm>
          <a:prstGeom prst="rect">
            <a:avLst/>
          </a:prstGeom>
        </p:spPr>
      </p:pic>
      <p:sp>
        <p:nvSpPr>
          <p:cNvPr id="2" name="TextBox 1">
            <a:extLst>
              <a:ext uri="{FF2B5EF4-FFF2-40B4-BE49-F238E27FC236}">
                <a16:creationId xmlns:a16="http://schemas.microsoft.com/office/drawing/2014/main" id="{9A604AF7-E713-4B50-BA7B-0687FED2E3F7}"/>
              </a:ext>
            </a:extLst>
          </p:cNvPr>
          <p:cNvSpPr txBox="1"/>
          <p:nvPr/>
        </p:nvSpPr>
        <p:spPr>
          <a:xfrm>
            <a:off x="449656" y="318865"/>
            <a:ext cx="8610600" cy="923330"/>
          </a:xfrm>
          <a:prstGeom prst="rect">
            <a:avLst/>
          </a:prstGeom>
          <a:noFill/>
        </p:spPr>
        <p:txBody>
          <a:bodyPr wrap="square" rtlCol="0">
            <a:spAutoFit/>
          </a:bodyPr>
          <a:lstStyle/>
          <a:p>
            <a:r>
              <a:rPr lang="en-US" dirty="0"/>
              <a:t>Send the email to </a:t>
            </a:r>
            <a:r>
              <a:rPr lang="en-US" dirty="0">
                <a:hlinkClick r:id="rId3"/>
              </a:rPr>
              <a:t>TonnageGrant@dep.nj.gov</a:t>
            </a:r>
            <a:endParaRPr lang="en-US" dirty="0"/>
          </a:p>
          <a:p>
            <a:endParaRPr lang="en-US" dirty="0"/>
          </a:p>
          <a:p>
            <a:endParaRPr lang="en-US" dirty="0"/>
          </a:p>
        </p:txBody>
      </p:sp>
      <p:sp>
        <p:nvSpPr>
          <p:cNvPr id="3" name="TextBox 2">
            <a:extLst>
              <a:ext uri="{FF2B5EF4-FFF2-40B4-BE49-F238E27FC236}">
                <a16:creationId xmlns:a16="http://schemas.microsoft.com/office/drawing/2014/main" id="{1D452BCF-575E-43B2-B326-377A378DF4C8}"/>
              </a:ext>
            </a:extLst>
          </p:cNvPr>
          <p:cNvSpPr txBox="1"/>
          <p:nvPr/>
        </p:nvSpPr>
        <p:spPr>
          <a:xfrm>
            <a:off x="703528" y="4836558"/>
            <a:ext cx="4267200" cy="1754326"/>
          </a:xfrm>
          <a:prstGeom prst="rect">
            <a:avLst/>
          </a:prstGeom>
          <a:noFill/>
        </p:spPr>
        <p:txBody>
          <a:bodyPr wrap="square" rtlCol="0">
            <a:spAutoFit/>
          </a:bodyPr>
          <a:lstStyle/>
          <a:p>
            <a:endParaRPr lang="en-US" dirty="0"/>
          </a:p>
          <a:p>
            <a:r>
              <a:rPr lang="en-US" dirty="0"/>
              <a:t>Include the contact information (name, title, email and phone number) for the person who created the Tonnage Report and the CRC signing the report in the body of the email.</a:t>
            </a:r>
          </a:p>
        </p:txBody>
      </p:sp>
      <p:cxnSp>
        <p:nvCxnSpPr>
          <p:cNvPr id="6" name="Straight Arrow Connector 5">
            <a:extLst>
              <a:ext uri="{FF2B5EF4-FFF2-40B4-BE49-F238E27FC236}">
                <a16:creationId xmlns:a16="http://schemas.microsoft.com/office/drawing/2014/main" id="{60BA6E3A-D827-48EC-89B8-A6801E1ACA47}"/>
              </a:ext>
            </a:extLst>
          </p:cNvPr>
          <p:cNvCxnSpPr>
            <a:cxnSpLocks/>
          </p:cNvCxnSpPr>
          <p:nvPr/>
        </p:nvCxnSpPr>
        <p:spPr>
          <a:xfrm flipH="1">
            <a:off x="2743200" y="762423"/>
            <a:ext cx="885730" cy="103192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130E94E1-B620-4D33-A842-78D527FF46D4}"/>
              </a:ext>
            </a:extLst>
          </p:cNvPr>
          <p:cNvCxnSpPr>
            <a:cxnSpLocks/>
          </p:cNvCxnSpPr>
          <p:nvPr/>
        </p:nvCxnSpPr>
        <p:spPr>
          <a:xfrm flipH="1" flipV="1">
            <a:off x="1295400" y="4366241"/>
            <a:ext cx="457200" cy="7529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3" name="TextBox 12">
            <a:extLst>
              <a:ext uri="{FF2B5EF4-FFF2-40B4-BE49-F238E27FC236}">
                <a16:creationId xmlns:a16="http://schemas.microsoft.com/office/drawing/2014/main" id="{37043A33-1A54-405F-BEF1-B0E0D326D437}"/>
              </a:ext>
            </a:extLst>
          </p:cNvPr>
          <p:cNvSpPr txBox="1"/>
          <p:nvPr/>
        </p:nvSpPr>
        <p:spPr>
          <a:xfrm>
            <a:off x="6306873" y="3286191"/>
            <a:ext cx="1828800" cy="1754326"/>
          </a:xfrm>
          <a:prstGeom prst="rect">
            <a:avLst/>
          </a:prstGeom>
          <a:noFill/>
        </p:spPr>
        <p:txBody>
          <a:bodyPr wrap="square" rtlCol="0">
            <a:spAutoFit/>
          </a:bodyPr>
          <a:lstStyle/>
          <a:p>
            <a:pPr algn="ctr"/>
            <a:r>
              <a:rPr lang="en-US" dirty="0"/>
              <a:t>Please include the name of the reporting Municipality in the email subject line</a:t>
            </a:r>
          </a:p>
        </p:txBody>
      </p:sp>
      <p:cxnSp>
        <p:nvCxnSpPr>
          <p:cNvPr id="8" name="Straight Arrow Connector 7">
            <a:extLst>
              <a:ext uri="{FF2B5EF4-FFF2-40B4-BE49-F238E27FC236}">
                <a16:creationId xmlns:a16="http://schemas.microsoft.com/office/drawing/2014/main" id="{F6588AED-EF09-47C1-B165-37A1EFE36D9D}"/>
              </a:ext>
            </a:extLst>
          </p:cNvPr>
          <p:cNvCxnSpPr>
            <a:cxnSpLocks/>
          </p:cNvCxnSpPr>
          <p:nvPr/>
        </p:nvCxnSpPr>
        <p:spPr>
          <a:xfrm flipH="1" flipV="1">
            <a:off x="3048000" y="2514600"/>
            <a:ext cx="3326473" cy="12885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 name="TextBox 3">
            <a:extLst>
              <a:ext uri="{FF2B5EF4-FFF2-40B4-BE49-F238E27FC236}">
                <a16:creationId xmlns:a16="http://schemas.microsoft.com/office/drawing/2014/main" id="{4E880149-55A6-4237-B73F-AB4E4952D591}"/>
              </a:ext>
            </a:extLst>
          </p:cNvPr>
          <p:cNvSpPr txBox="1"/>
          <p:nvPr/>
        </p:nvSpPr>
        <p:spPr>
          <a:xfrm>
            <a:off x="1731475" y="3725946"/>
            <a:ext cx="3607013" cy="646331"/>
          </a:xfrm>
          <a:prstGeom prst="rect">
            <a:avLst/>
          </a:prstGeom>
          <a:noFill/>
        </p:spPr>
        <p:txBody>
          <a:bodyPr wrap="square" rtlCol="0">
            <a:spAutoFit/>
          </a:bodyPr>
          <a:lstStyle/>
          <a:p>
            <a:pPr algn="ctr"/>
            <a:r>
              <a:rPr lang="en-US" sz="1200" dirty="0"/>
              <a:t>This is where you will also note what your “Other Materials” are and any notes on large deviations from previous years tonnages</a:t>
            </a:r>
          </a:p>
        </p:txBody>
      </p:sp>
    </p:spTree>
    <p:extLst>
      <p:ext uri="{BB962C8B-B14F-4D97-AF65-F5344CB8AC3E}">
        <p14:creationId xmlns:p14="http://schemas.microsoft.com/office/powerpoint/2010/main" val="412991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436F-F137-48D6-A1C8-F50D732E4C18}"/>
              </a:ext>
            </a:extLst>
          </p:cNvPr>
          <p:cNvSpPr>
            <a:spLocks noGrp="1"/>
          </p:cNvSpPr>
          <p:nvPr>
            <p:ph type="title"/>
          </p:nvPr>
        </p:nvSpPr>
        <p:spPr>
          <a:xfrm>
            <a:off x="381000" y="838200"/>
            <a:ext cx="6934200" cy="3429000"/>
          </a:xfrm>
        </p:spPr>
        <p:txBody>
          <a:bodyPr>
            <a:normAutofit/>
          </a:bodyPr>
          <a:lstStyle/>
          <a:p>
            <a:pPr algn="ctr"/>
            <a:r>
              <a:rPr lang="en-US" sz="6000" dirty="0"/>
              <a:t>Applications are due no later than April 30, 2022</a:t>
            </a:r>
          </a:p>
        </p:txBody>
      </p:sp>
      <p:sp>
        <p:nvSpPr>
          <p:cNvPr id="4" name="TextBox 3">
            <a:extLst>
              <a:ext uri="{FF2B5EF4-FFF2-40B4-BE49-F238E27FC236}">
                <a16:creationId xmlns:a16="http://schemas.microsoft.com/office/drawing/2014/main" id="{3BA47516-86E2-4757-97EC-F90A72A0B64C}"/>
              </a:ext>
            </a:extLst>
          </p:cNvPr>
          <p:cNvSpPr txBox="1"/>
          <p:nvPr/>
        </p:nvSpPr>
        <p:spPr>
          <a:xfrm>
            <a:off x="876300" y="4876800"/>
            <a:ext cx="5943600" cy="1015663"/>
          </a:xfrm>
          <a:prstGeom prst="rect">
            <a:avLst/>
          </a:prstGeom>
          <a:noFill/>
        </p:spPr>
        <p:txBody>
          <a:bodyPr wrap="square" rtlCol="0">
            <a:spAutoFit/>
          </a:bodyPr>
          <a:lstStyle/>
          <a:p>
            <a:pPr algn="ctr"/>
            <a:r>
              <a:rPr lang="en-US" sz="2000" dirty="0"/>
              <a:t>If applications are submitted in full by April 30, then the Tonnage Report may be resubmitted to the Department by June 15, 2022</a:t>
            </a:r>
          </a:p>
        </p:txBody>
      </p:sp>
    </p:spTree>
    <p:extLst>
      <p:ext uri="{BB962C8B-B14F-4D97-AF65-F5344CB8AC3E}">
        <p14:creationId xmlns:p14="http://schemas.microsoft.com/office/powerpoint/2010/main" val="3179995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D267C9-EA00-4681-9776-EE9FE4748C98}"/>
              </a:ext>
            </a:extLst>
          </p:cNvPr>
          <p:cNvSpPr txBox="1"/>
          <p:nvPr/>
        </p:nvSpPr>
        <p:spPr>
          <a:xfrm>
            <a:off x="-914400" y="618730"/>
            <a:ext cx="9144000" cy="646331"/>
          </a:xfrm>
          <a:prstGeom prst="rect">
            <a:avLst/>
          </a:prstGeom>
          <a:noFill/>
        </p:spPr>
        <p:txBody>
          <a:bodyPr wrap="square" rtlCol="0">
            <a:spAutoFit/>
          </a:bodyPr>
          <a:lstStyle/>
          <a:p>
            <a:pPr algn="ctr"/>
            <a:r>
              <a:rPr lang="en-US" dirty="0"/>
              <a:t>You will receive a Thank You email once your complete application </a:t>
            </a:r>
          </a:p>
          <a:p>
            <a:pPr algn="ctr"/>
            <a:r>
              <a:rPr lang="en-US" dirty="0"/>
              <a:t>has been received and initially reviewed</a:t>
            </a:r>
          </a:p>
        </p:txBody>
      </p:sp>
      <p:sp>
        <p:nvSpPr>
          <p:cNvPr id="3" name="TextBox 2">
            <a:extLst>
              <a:ext uri="{FF2B5EF4-FFF2-40B4-BE49-F238E27FC236}">
                <a16:creationId xmlns:a16="http://schemas.microsoft.com/office/drawing/2014/main" id="{217132DD-5E09-4E07-9EF5-E37A382FA159}"/>
              </a:ext>
            </a:extLst>
          </p:cNvPr>
          <p:cNvSpPr txBox="1"/>
          <p:nvPr/>
        </p:nvSpPr>
        <p:spPr>
          <a:xfrm>
            <a:off x="508793" y="5029200"/>
            <a:ext cx="6196807" cy="923330"/>
          </a:xfrm>
          <a:prstGeom prst="rect">
            <a:avLst/>
          </a:prstGeom>
          <a:noFill/>
        </p:spPr>
        <p:txBody>
          <a:bodyPr wrap="square" rtlCol="0">
            <a:spAutoFit/>
          </a:bodyPr>
          <a:lstStyle/>
          <a:p>
            <a:pPr algn="ctr"/>
            <a:r>
              <a:rPr lang="en-US" dirty="0"/>
              <a:t>If you have any additional question, please feel free to email Erin Jensen at </a:t>
            </a:r>
            <a:r>
              <a:rPr lang="en-US" dirty="0">
                <a:hlinkClick r:id="rId2"/>
              </a:rPr>
              <a:t>TonnageGrant@dep.nj.gov</a:t>
            </a:r>
            <a:r>
              <a:rPr lang="en-US" dirty="0"/>
              <a:t> or call at (609)984-4250</a:t>
            </a:r>
          </a:p>
        </p:txBody>
      </p:sp>
      <p:pic>
        <p:nvPicPr>
          <p:cNvPr id="1026" name="Picture 2" descr="Image result for nj recycle image">
            <a:extLst>
              <a:ext uri="{FF2B5EF4-FFF2-40B4-BE49-F238E27FC236}">
                <a16:creationId xmlns:a16="http://schemas.microsoft.com/office/drawing/2014/main" id="{4020930B-5ED5-473D-BD9E-7CF75AE475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706281"/>
            <a:ext cx="2541587" cy="283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302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A6C21E-C904-4C0B-AEB3-7CFCC888BFAE}"/>
              </a:ext>
            </a:extLst>
          </p:cNvPr>
          <p:cNvPicPr>
            <a:picLocks noChangeAspect="1"/>
          </p:cNvPicPr>
          <p:nvPr/>
        </p:nvPicPr>
        <p:blipFill rotWithShape="1">
          <a:blip r:embed="rId2"/>
          <a:srcRect l="949" r="7081"/>
          <a:stretch/>
        </p:blipFill>
        <p:spPr>
          <a:xfrm>
            <a:off x="533400" y="1681444"/>
            <a:ext cx="7391400" cy="4065285"/>
          </a:xfrm>
          <a:prstGeom prst="rect">
            <a:avLst/>
          </a:prstGeom>
        </p:spPr>
      </p:pic>
      <p:sp>
        <p:nvSpPr>
          <p:cNvPr id="5" name="TextBox 4">
            <a:extLst>
              <a:ext uri="{FF2B5EF4-FFF2-40B4-BE49-F238E27FC236}">
                <a16:creationId xmlns:a16="http://schemas.microsoft.com/office/drawing/2014/main" id="{1FF501F5-3B02-475E-91AC-93F08394E640}"/>
              </a:ext>
            </a:extLst>
          </p:cNvPr>
          <p:cNvSpPr txBox="1"/>
          <p:nvPr/>
        </p:nvSpPr>
        <p:spPr>
          <a:xfrm>
            <a:off x="1219200" y="685800"/>
            <a:ext cx="5257800" cy="646331"/>
          </a:xfrm>
          <a:prstGeom prst="rect">
            <a:avLst/>
          </a:prstGeom>
          <a:noFill/>
        </p:spPr>
        <p:txBody>
          <a:bodyPr wrap="square" rtlCol="0">
            <a:spAutoFit/>
          </a:bodyPr>
          <a:lstStyle/>
          <a:p>
            <a:r>
              <a:rPr lang="en-US" dirty="0"/>
              <a:t>Then go to Recycling &amp; Planning</a:t>
            </a:r>
          </a:p>
          <a:p>
            <a:endParaRPr lang="en-US" dirty="0"/>
          </a:p>
        </p:txBody>
      </p:sp>
      <p:cxnSp>
        <p:nvCxnSpPr>
          <p:cNvPr id="7" name="Straight Arrow Connector 6">
            <a:extLst>
              <a:ext uri="{FF2B5EF4-FFF2-40B4-BE49-F238E27FC236}">
                <a16:creationId xmlns:a16="http://schemas.microsoft.com/office/drawing/2014/main" id="{91A864AD-EAD5-4788-8959-32B674091C9B}"/>
              </a:ext>
            </a:extLst>
          </p:cNvPr>
          <p:cNvCxnSpPr>
            <a:cxnSpLocks/>
          </p:cNvCxnSpPr>
          <p:nvPr/>
        </p:nvCxnSpPr>
        <p:spPr>
          <a:xfrm>
            <a:off x="3124200" y="1066800"/>
            <a:ext cx="381000" cy="38862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13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75064D-525F-4741-A001-AAD2666CBDBF}"/>
              </a:ext>
            </a:extLst>
          </p:cNvPr>
          <p:cNvSpPr txBox="1"/>
          <p:nvPr/>
        </p:nvSpPr>
        <p:spPr>
          <a:xfrm>
            <a:off x="-48285" y="501134"/>
            <a:ext cx="7439025" cy="369332"/>
          </a:xfrm>
          <a:prstGeom prst="rect">
            <a:avLst/>
          </a:prstGeom>
          <a:noFill/>
        </p:spPr>
        <p:txBody>
          <a:bodyPr wrap="square" rtlCol="0">
            <a:spAutoFit/>
          </a:bodyPr>
          <a:lstStyle/>
          <a:p>
            <a:pPr algn="ctr"/>
            <a:r>
              <a:rPr lang="en-US" dirty="0"/>
              <a:t>Then, click on Government &amp; Schools</a:t>
            </a:r>
          </a:p>
        </p:txBody>
      </p:sp>
      <p:pic>
        <p:nvPicPr>
          <p:cNvPr id="3" name="Picture 2" descr="Graphical user interface, website&#10;&#10;Description automatically generated">
            <a:extLst>
              <a:ext uri="{FF2B5EF4-FFF2-40B4-BE49-F238E27FC236}">
                <a16:creationId xmlns:a16="http://schemas.microsoft.com/office/drawing/2014/main" id="{E428148D-28DB-42F9-BA49-972C0A4D001E}"/>
              </a:ext>
            </a:extLst>
          </p:cNvPr>
          <p:cNvPicPr>
            <a:picLocks noChangeAspect="1"/>
          </p:cNvPicPr>
          <p:nvPr/>
        </p:nvPicPr>
        <p:blipFill>
          <a:blip r:embed="rId2"/>
          <a:stretch>
            <a:fillRect/>
          </a:stretch>
        </p:blipFill>
        <p:spPr>
          <a:xfrm>
            <a:off x="457200" y="986674"/>
            <a:ext cx="5258363" cy="5501993"/>
          </a:xfrm>
          <a:prstGeom prst="rect">
            <a:avLst/>
          </a:prstGeom>
        </p:spPr>
      </p:pic>
      <p:cxnSp>
        <p:nvCxnSpPr>
          <p:cNvPr id="7" name="Straight Arrow Connector 6">
            <a:extLst>
              <a:ext uri="{FF2B5EF4-FFF2-40B4-BE49-F238E27FC236}">
                <a16:creationId xmlns:a16="http://schemas.microsoft.com/office/drawing/2014/main" id="{4194DF56-9C4A-45D7-BEFB-5C499E50CF9B}"/>
              </a:ext>
            </a:extLst>
          </p:cNvPr>
          <p:cNvCxnSpPr>
            <a:cxnSpLocks/>
          </p:cNvCxnSpPr>
          <p:nvPr/>
        </p:nvCxnSpPr>
        <p:spPr>
          <a:xfrm>
            <a:off x="4191000" y="870466"/>
            <a:ext cx="609600" cy="65353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36107C50-91F9-41CB-8C9A-9139C5648218}"/>
              </a:ext>
            </a:extLst>
          </p:cNvPr>
          <p:cNvSpPr txBox="1"/>
          <p:nvPr/>
        </p:nvSpPr>
        <p:spPr>
          <a:xfrm>
            <a:off x="6248400" y="3700367"/>
            <a:ext cx="1295400" cy="646331"/>
          </a:xfrm>
          <a:prstGeom prst="rect">
            <a:avLst/>
          </a:prstGeom>
          <a:noFill/>
        </p:spPr>
        <p:txBody>
          <a:bodyPr wrap="square" rtlCol="0">
            <a:spAutoFit/>
          </a:bodyPr>
          <a:lstStyle/>
          <a:p>
            <a:r>
              <a:rPr lang="en-US" dirty="0"/>
              <a:t>Recycling Education</a:t>
            </a:r>
          </a:p>
        </p:txBody>
      </p:sp>
      <p:cxnSp>
        <p:nvCxnSpPr>
          <p:cNvPr id="12" name="Straight Arrow Connector 11">
            <a:extLst>
              <a:ext uri="{FF2B5EF4-FFF2-40B4-BE49-F238E27FC236}">
                <a16:creationId xmlns:a16="http://schemas.microsoft.com/office/drawing/2014/main" id="{2315A016-F667-4743-BF81-1B0C8BFB5A1B}"/>
              </a:ext>
            </a:extLst>
          </p:cNvPr>
          <p:cNvCxnSpPr/>
          <p:nvPr/>
        </p:nvCxnSpPr>
        <p:spPr>
          <a:xfrm flipH="1">
            <a:off x="5791200" y="4346698"/>
            <a:ext cx="762000" cy="911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418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1EF4F8-D73D-45B7-9545-EEE097113880}"/>
              </a:ext>
            </a:extLst>
          </p:cNvPr>
          <p:cNvSpPr txBox="1"/>
          <p:nvPr/>
        </p:nvSpPr>
        <p:spPr>
          <a:xfrm>
            <a:off x="228600" y="452673"/>
            <a:ext cx="7162800" cy="369332"/>
          </a:xfrm>
          <a:prstGeom prst="rect">
            <a:avLst/>
          </a:prstGeom>
          <a:noFill/>
        </p:spPr>
        <p:txBody>
          <a:bodyPr wrap="square" rtlCol="0">
            <a:spAutoFit/>
          </a:bodyPr>
          <a:lstStyle/>
          <a:p>
            <a:pPr algn="ctr"/>
            <a:r>
              <a:rPr lang="en-US" dirty="0"/>
              <a:t>Click on “Recycling Tonnage Grant Program”</a:t>
            </a:r>
          </a:p>
        </p:txBody>
      </p:sp>
      <p:pic>
        <p:nvPicPr>
          <p:cNvPr id="5" name="Picture 4" descr="Graphical user interface, text&#10;&#10;Description automatically generated">
            <a:extLst>
              <a:ext uri="{FF2B5EF4-FFF2-40B4-BE49-F238E27FC236}">
                <a16:creationId xmlns:a16="http://schemas.microsoft.com/office/drawing/2014/main" id="{AD43A1C2-556E-40DC-84A3-36D1590E46C4}"/>
              </a:ext>
            </a:extLst>
          </p:cNvPr>
          <p:cNvPicPr>
            <a:picLocks noChangeAspect="1"/>
          </p:cNvPicPr>
          <p:nvPr/>
        </p:nvPicPr>
        <p:blipFill>
          <a:blip r:embed="rId2"/>
          <a:stretch>
            <a:fillRect/>
          </a:stretch>
        </p:blipFill>
        <p:spPr>
          <a:xfrm>
            <a:off x="681037" y="1524000"/>
            <a:ext cx="6257925" cy="4191000"/>
          </a:xfrm>
          <a:prstGeom prst="rect">
            <a:avLst/>
          </a:prstGeom>
        </p:spPr>
      </p:pic>
    </p:spTree>
    <p:extLst>
      <p:ext uri="{BB962C8B-B14F-4D97-AF65-F5344CB8AC3E}">
        <p14:creationId xmlns:p14="http://schemas.microsoft.com/office/powerpoint/2010/main" val="195434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CE78A9-1A8C-4C0C-91D7-5BA89BF0660F}"/>
              </a:ext>
            </a:extLst>
          </p:cNvPr>
          <p:cNvPicPr>
            <a:picLocks noChangeAspect="1"/>
          </p:cNvPicPr>
          <p:nvPr/>
        </p:nvPicPr>
        <p:blipFill>
          <a:blip r:embed="rId2"/>
          <a:stretch>
            <a:fillRect/>
          </a:stretch>
        </p:blipFill>
        <p:spPr>
          <a:xfrm>
            <a:off x="1828800" y="935059"/>
            <a:ext cx="4755274" cy="5571836"/>
          </a:xfrm>
          <a:prstGeom prst="rect">
            <a:avLst/>
          </a:prstGeom>
        </p:spPr>
      </p:pic>
      <p:sp>
        <p:nvSpPr>
          <p:cNvPr id="4" name="TextBox 3"/>
          <p:cNvSpPr txBox="1"/>
          <p:nvPr/>
        </p:nvSpPr>
        <p:spPr>
          <a:xfrm>
            <a:off x="414544" y="353368"/>
            <a:ext cx="6553200" cy="646331"/>
          </a:xfrm>
          <a:prstGeom prst="rect">
            <a:avLst/>
          </a:prstGeom>
          <a:noFill/>
        </p:spPr>
        <p:txBody>
          <a:bodyPr wrap="square" rtlCol="0">
            <a:spAutoFit/>
          </a:bodyPr>
          <a:lstStyle/>
          <a:p>
            <a:r>
              <a:rPr lang="en-US" dirty="0"/>
              <a:t>Municipal Recycling Tonnage Report’s Excel file is found here.</a:t>
            </a:r>
          </a:p>
          <a:p>
            <a:endParaRPr lang="en-US" dirty="0"/>
          </a:p>
        </p:txBody>
      </p:sp>
      <p:sp>
        <p:nvSpPr>
          <p:cNvPr id="5" name="TextBox 4">
            <a:extLst>
              <a:ext uri="{FF2B5EF4-FFF2-40B4-BE49-F238E27FC236}">
                <a16:creationId xmlns:a16="http://schemas.microsoft.com/office/drawing/2014/main" id="{4C755AC3-ACDF-49B1-9641-9494D06FB3C0}"/>
              </a:ext>
            </a:extLst>
          </p:cNvPr>
          <p:cNvSpPr txBox="1"/>
          <p:nvPr/>
        </p:nvSpPr>
        <p:spPr>
          <a:xfrm>
            <a:off x="1676400" y="6096000"/>
            <a:ext cx="5943600" cy="369332"/>
          </a:xfrm>
          <a:prstGeom prst="rect">
            <a:avLst/>
          </a:prstGeom>
          <a:noFill/>
        </p:spPr>
        <p:txBody>
          <a:bodyPr wrap="square" rtlCol="0">
            <a:spAutoFit/>
          </a:bodyPr>
          <a:lstStyle/>
          <a:p>
            <a:pPr algn="ctr"/>
            <a:r>
              <a:rPr lang="en-US" dirty="0"/>
              <a:t>Click here to download</a:t>
            </a:r>
          </a:p>
        </p:txBody>
      </p:sp>
      <p:cxnSp>
        <p:nvCxnSpPr>
          <p:cNvPr id="8" name="Straight Arrow Connector 7">
            <a:extLst>
              <a:ext uri="{FF2B5EF4-FFF2-40B4-BE49-F238E27FC236}">
                <a16:creationId xmlns:a16="http://schemas.microsoft.com/office/drawing/2014/main" id="{5348DABA-64B9-4EA8-8859-A947CB288FA8}"/>
              </a:ext>
            </a:extLst>
          </p:cNvPr>
          <p:cNvCxnSpPr>
            <a:cxnSpLocks/>
          </p:cNvCxnSpPr>
          <p:nvPr/>
        </p:nvCxnSpPr>
        <p:spPr>
          <a:xfrm flipV="1">
            <a:off x="4419600" y="2819400"/>
            <a:ext cx="1518109" cy="33528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2072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45630C-964B-49E5-9EBD-074D13CE1D80}"/>
              </a:ext>
            </a:extLst>
          </p:cNvPr>
          <p:cNvPicPr>
            <a:picLocks noChangeAspect="1"/>
          </p:cNvPicPr>
          <p:nvPr/>
        </p:nvPicPr>
        <p:blipFill>
          <a:blip r:embed="rId2"/>
          <a:stretch>
            <a:fillRect/>
          </a:stretch>
        </p:blipFill>
        <p:spPr>
          <a:xfrm>
            <a:off x="457200" y="1136025"/>
            <a:ext cx="6590607" cy="4853893"/>
          </a:xfrm>
          <a:prstGeom prst="rect">
            <a:avLst/>
          </a:prstGeom>
        </p:spPr>
      </p:pic>
      <p:sp>
        <p:nvSpPr>
          <p:cNvPr id="4" name="TextBox 3"/>
          <p:cNvSpPr txBox="1"/>
          <p:nvPr/>
        </p:nvSpPr>
        <p:spPr>
          <a:xfrm>
            <a:off x="0" y="304800"/>
            <a:ext cx="8305800" cy="646331"/>
          </a:xfrm>
          <a:prstGeom prst="rect">
            <a:avLst/>
          </a:prstGeom>
          <a:noFill/>
        </p:spPr>
        <p:txBody>
          <a:bodyPr wrap="square" rtlCol="0">
            <a:spAutoFit/>
          </a:bodyPr>
          <a:lstStyle/>
          <a:p>
            <a:pPr algn="ctr"/>
            <a:r>
              <a:rPr lang="en-US" dirty="0"/>
              <a:t>Click on the Excel file once downloading is complete</a:t>
            </a:r>
          </a:p>
          <a:p>
            <a:pPr algn="ctr"/>
            <a:endParaRPr lang="en-US" dirty="0"/>
          </a:p>
        </p:txBody>
      </p:sp>
      <p:cxnSp>
        <p:nvCxnSpPr>
          <p:cNvPr id="7" name="Straight Arrow Connector 6">
            <a:extLst>
              <a:ext uri="{FF2B5EF4-FFF2-40B4-BE49-F238E27FC236}">
                <a16:creationId xmlns:a16="http://schemas.microsoft.com/office/drawing/2014/main" id="{B0CBAF6C-C1F8-49AC-AB03-F609AD9E6032}"/>
              </a:ext>
            </a:extLst>
          </p:cNvPr>
          <p:cNvCxnSpPr>
            <a:cxnSpLocks/>
          </p:cNvCxnSpPr>
          <p:nvPr/>
        </p:nvCxnSpPr>
        <p:spPr>
          <a:xfrm flipH="1">
            <a:off x="1371600" y="627965"/>
            <a:ext cx="2209800" cy="503399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 name="Oval 8">
            <a:extLst>
              <a:ext uri="{FF2B5EF4-FFF2-40B4-BE49-F238E27FC236}">
                <a16:creationId xmlns:a16="http://schemas.microsoft.com/office/drawing/2014/main" id="{70301219-862C-423C-B1AD-D1248E99CF76}"/>
              </a:ext>
            </a:extLst>
          </p:cNvPr>
          <p:cNvSpPr/>
          <p:nvPr/>
        </p:nvSpPr>
        <p:spPr>
          <a:xfrm>
            <a:off x="457200" y="5661959"/>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940F9A1-6760-427B-9772-C81D6BC32FBA}"/>
              </a:ext>
            </a:extLst>
          </p:cNvPr>
          <p:cNvSpPr txBox="1"/>
          <p:nvPr/>
        </p:nvSpPr>
        <p:spPr>
          <a:xfrm>
            <a:off x="838200" y="6096000"/>
            <a:ext cx="7620000" cy="369332"/>
          </a:xfrm>
          <a:prstGeom prst="rect">
            <a:avLst/>
          </a:prstGeom>
          <a:noFill/>
        </p:spPr>
        <p:txBody>
          <a:bodyPr wrap="square" rtlCol="0">
            <a:spAutoFit/>
          </a:bodyPr>
          <a:lstStyle/>
          <a:p>
            <a:pPr algn="ctr"/>
            <a:r>
              <a:rPr lang="en-US" dirty="0"/>
              <a:t>This will open the Excel document</a:t>
            </a:r>
          </a:p>
        </p:txBody>
      </p:sp>
    </p:spTree>
    <p:extLst>
      <p:ext uri="{BB962C8B-B14F-4D97-AF65-F5344CB8AC3E}">
        <p14:creationId xmlns:p14="http://schemas.microsoft.com/office/powerpoint/2010/main" val="3802625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BBA8ED-5675-4F6A-821D-4C896BC2033E}"/>
              </a:ext>
            </a:extLst>
          </p:cNvPr>
          <p:cNvSpPr txBox="1"/>
          <p:nvPr/>
        </p:nvSpPr>
        <p:spPr>
          <a:xfrm>
            <a:off x="0" y="228600"/>
            <a:ext cx="9144000" cy="369332"/>
          </a:xfrm>
          <a:prstGeom prst="rect">
            <a:avLst/>
          </a:prstGeom>
          <a:noFill/>
        </p:spPr>
        <p:txBody>
          <a:bodyPr wrap="square" rtlCol="0">
            <a:spAutoFit/>
          </a:bodyPr>
          <a:lstStyle/>
          <a:p>
            <a:pPr algn="ctr"/>
            <a:r>
              <a:rPr lang="en-US" dirty="0"/>
              <a:t>First Step is to Enable the Document</a:t>
            </a:r>
          </a:p>
        </p:txBody>
      </p:sp>
      <p:sp>
        <p:nvSpPr>
          <p:cNvPr id="5" name="TextBox 4">
            <a:extLst>
              <a:ext uri="{FF2B5EF4-FFF2-40B4-BE49-F238E27FC236}">
                <a16:creationId xmlns:a16="http://schemas.microsoft.com/office/drawing/2014/main" id="{6B013C2F-89F2-4B06-8FA2-9993ADF11020}"/>
              </a:ext>
            </a:extLst>
          </p:cNvPr>
          <p:cNvSpPr txBox="1"/>
          <p:nvPr/>
        </p:nvSpPr>
        <p:spPr>
          <a:xfrm>
            <a:off x="76200" y="1597156"/>
            <a:ext cx="8991600" cy="646331"/>
          </a:xfrm>
          <a:prstGeom prst="rect">
            <a:avLst/>
          </a:prstGeom>
          <a:noFill/>
        </p:spPr>
        <p:txBody>
          <a:bodyPr wrap="square" rtlCol="0">
            <a:spAutoFit/>
          </a:bodyPr>
          <a:lstStyle/>
          <a:p>
            <a:pPr algn="ctr"/>
            <a:r>
              <a:rPr lang="en-US" dirty="0"/>
              <a:t>Depending on your version of Excel you have on your computer, you may see either of these at the top of your Excel document</a:t>
            </a:r>
          </a:p>
        </p:txBody>
      </p:sp>
      <p:pic>
        <p:nvPicPr>
          <p:cNvPr id="6" name="Picture 5">
            <a:extLst>
              <a:ext uri="{FF2B5EF4-FFF2-40B4-BE49-F238E27FC236}">
                <a16:creationId xmlns:a16="http://schemas.microsoft.com/office/drawing/2014/main" id="{F0C73993-3284-4614-93C2-3041C68D7522}"/>
              </a:ext>
            </a:extLst>
          </p:cNvPr>
          <p:cNvPicPr>
            <a:picLocks noChangeAspect="1"/>
          </p:cNvPicPr>
          <p:nvPr/>
        </p:nvPicPr>
        <p:blipFill>
          <a:blip r:embed="rId2"/>
          <a:stretch>
            <a:fillRect/>
          </a:stretch>
        </p:blipFill>
        <p:spPr>
          <a:xfrm>
            <a:off x="217848" y="2619281"/>
            <a:ext cx="8724900" cy="542925"/>
          </a:xfrm>
          <a:prstGeom prst="rect">
            <a:avLst/>
          </a:prstGeom>
        </p:spPr>
      </p:pic>
      <p:pic>
        <p:nvPicPr>
          <p:cNvPr id="7" name="Picture 6">
            <a:extLst>
              <a:ext uri="{FF2B5EF4-FFF2-40B4-BE49-F238E27FC236}">
                <a16:creationId xmlns:a16="http://schemas.microsoft.com/office/drawing/2014/main" id="{5FE8EF03-39C2-4B58-A856-1C4D0B5D97AF}"/>
              </a:ext>
            </a:extLst>
          </p:cNvPr>
          <p:cNvPicPr>
            <a:picLocks noChangeAspect="1"/>
          </p:cNvPicPr>
          <p:nvPr/>
        </p:nvPicPr>
        <p:blipFill>
          <a:blip r:embed="rId3"/>
          <a:stretch>
            <a:fillRect/>
          </a:stretch>
        </p:blipFill>
        <p:spPr>
          <a:xfrm>
            <a:off x="2156186" y="3810000"/>
            <a:ext cx="4848225" cy="371475"/>
          </a:xfrm>
          <a:prstGeom prst="rect">
            <a:avLst/>
          </a:prstGeom>
        </p:spPr>
      </p:pic>
      <p:sp>
        <p:nvSpPr>
          <p:cNvPr id="8" name="TextBox 7">
            <a:extLst>
              <a:ext uri="{FF2B5EF4-FFF2-40B4-BE49-F238E27FC236}">
                <a16:creationId xmlns:a16="http://schemas.microsoft.com/office/drawing/2014/main" id="{7108E25F-35CD-4256-A92A-6451778CE13B}"/>
              </a:ext>
            </a:extLst>
          </p:cNvPr>
          <p:cNvSpPr txBox="1"/>
          <p:nvPr/>
        </p:nvSpPr>
        <p:spPr>
          <a:xfrm>
            <a:off x="-1" y="4800600"/>
            <a:ext cx="9144000" cy="923330"/>
          </a:xfrm>
          <a:prstGeom prst="rect">
            <a:avLst/>
          </a:prstGeom>
          <a:noFill/>
        </p:spPr>
        <p:txBody>
          <a:bodyPr wrap="square" rtlCol="0">
            <a:spAutoFit/>
          </a:bodyPr>
          <a:lstStyle/>
          <a:p>
            <a:pPr algn="ctr"/>
            <a:r>
              <a:rPr lang="en-US" dirty="0"/>
              <a:t>Click either Enable Editing or Enable Content depending on what you see.</a:t>
            </a:r>
          </a:p>
          <a:p>
            <a:pPr algn="ctr"/>
            <a:r>
              <a:rPr lang="en-US" dirty="0"/>
              <a:t>If you clicked Enable Content you are done.</a:t>
            </a:r>
          </a:p>
          <a:p>
            <a:pPr algn="ctr"/>
            <a:r>
              <a:rPr lang="en-US" dirty="0"/>
              <a:t>If you clicked Enable Editing you will now have the ability to Click Enable Content.</a:t>
            </a:r>
          </a:p>
        </p:txBody>
      </p:sp>
      <p:sp>
        <p:nvSpPr>
          <p:cNvPr id="9" name="TextBox 8">
            <a:extLst>
              <a:ext uri="{FF2B5EF4-FFF2-40B4-BE49-F238E27FC236}">
                <a16:creationId xmlns:a16="http://schemas.microsoft.com/office/drawing/2014/main" id="{5E867E8D-8815-4E9C-BD87-8C80C45BB845}"/>
              </a:ext>
            </a:extLst>
          </p:cNvPr>
          <p:cNvSpPr txBox="1"/>
          <p:nvPr/>
        </p:nvSpPr>
        <p:spPr>
          <a:xfrm>
            <a:off x="1570398" y="729514"/>
            <a:ext cx="6019800" cy="646331"/>
          </a:xfrm>
          <a:prstGeom prst="rect">
            <a:avLst/>
          </a:prstGeom>
          <a:noFill/>
        </p:spPr>
        <p:txBody>
          <a:bodyPr wrap="square" rtlCol="0">
            <a:spAutoFit/>
          </a:bodyPr>
          <a:lstStyle/>
          <a:p>
            <a:pPr algn="ctr"/>
            <a:r>
              <a:rPr lang="en-US" dirty="0"/>
              <a:t>This will allow the spreadsheet to function properly.</a:t>
            </a:r>
          </a:p>
          <a:p>
            <a:pPr algn="ctr"/>
            <a:r>
              <a:rPr lang="en-US" dirty="0"/>
              <a:t>You will not be able to save the document without this step.</a:t>
            </a:r>
          </a:p>
        </p:txBody>
      </p:sp>
    </p:spTree>
    <p:extLst>
      <p:ext uri="{BB962C8B-B14F-4D97-AF65-F5344CB8AC3E}">
        <p14:creationId xmlns:p14="http://schemas.microsoft.com/office/powerpoint/2010/main" val="115086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9247A3-5A4A-4CD8-99EA-228E489E4A9F}"/>
              </a:ext>
            </a:extLst>
          </p:cNvPr>
          <p:cNvPicPr>
            <a:picLocks noChangeAspect="1"/>
          </p:cNvPicPr>
          <p:nvPr/>
        </p:nvPicPr>
        <p:blipFill>
          <a:blip r:embed="rId2"/>
          <a:stretch>
            <a:fillRect/>
          </a:stretch>
        </p:blipFill>
        <p:spPr>
          <a:xfrm>
            <a:off x="295826" y="924750"/>
            <a:ext cx="4187395" cy="3858972"/>
          </a:xfrm>
          <a:prstGeom prst="rect">
            <a:avLst/>
          </a:prstGeom>
        </p:spPr>
      </p:pic>
      <p:sp>
        <p:nvSpPr>
          <p:cNvPr id="4" name="TextBox 3">
            <a:extLst>
              <a:ext uri="{FF2B5EF4-FFF2-40B4-BE49-F238E27FC236}">
                <a16:creationId xmlns:a16="http://schemas.microsoft.com/office/drawing/2014/main" id="{887E7BF4-3331-4A65-81CF-C3B52244DF30}"/>
              </a:ext>
            </a:extLst>
          </p:cNvPr>
          <p:cNvSpPr txBox="1"/>
          <p:nvPr/>
        </p:nvSpPr>
        <p:spPr>
          <a:xfrm>
            <a:off x="533400" y="5834284"/>
            <a:ext cx="6477000" cy="646331"/>
          </a:xfrm>
          <a:prstGeom prst="rect">
            <a:avLst/>
          </a:prstGeom>
          <a:noFill/>
        </p:spPr>
        <p:txBody>
          <a:bodyPr wrap="square" rtlCol="0">
            <a:spAutoFit/>
          </a:bodyPr>
          <a:lstStyle/>
          <a:p>
            <a:pPr algn="ctr"/>
            <a:r>
              <a:rPr lang="en-US" b="1" dirty="0"/>
              <a:t>Save as:</a:t>
            </a:r>
          </a:p>
          <a:p>
            <a:pPr algn="ctr"/>
            <a:r>
              <a:rPr lang="en-US" b="1" dirty="0"/>
              <a:t>(Municipality Name) 2021</a:t>
            </a:r>
          </a:p>
        </p:txBody>
      </p:sp>
      <p:cxnSp>
        <p:nvCxnSpPr>
          <p:cNvPr id="8" name="Straight Arrow Connector 7">
            <a:extLst>
              <a:ext uri="{FF2B5EF4-FFF2-40B4-BE49-F238E27FC236}">
                <a16:creationId xmlns:a16="http://schemas.microsoft.com/office/drawing/2014/main" id="{32A708BE-7948-4B2D-9558-8B6AEE1C46D1}"/>
              </a:ext>
            </a:extLst>
          </p:cNvPr>
          <p:cNvCxnSpPr>
            <a:cxnSpLocks/>
          </p:cNvCxnSpPr>
          <p:nvPr/>
        </p:nvCxnSpPr>
        <p:spPr>
          <a:xfrm flipH="1">
            <a:off x="723743" y="589969"/>
            <a:ext cx="3162457" cy="7685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 name="TextBox 4">
            <a:extLst>
              <a:ext uri="{FF2B5EF4-FFF2-40B4-BE49-F238E27FC236}">
                <a16:creationId xmlns:a16="http://schemas.microsoft.com/office/drawing/2014/main" id="{5B93ACC6-8AFF-4834-AC8F-F450B9FB3753}"/>
              </a:ext>
            </a:extLst>
          </p:cNvPr>
          <p:cNvSpPr txBox="1"/>
          <p:nvPr/>
        </p:nvSpPr>
        <p:spPr>
          <a:xfrm>
            <a:off x="0" y="225752"/>
            <a:ext cx="7543800" cy="646331"/>
          </a:xfrm>
          <a:prstGeom prst="rect">
            <a:avLst/>
          </a:prstGeom>
          <a:noFill/>
        </p:spPr>
        <p:txBody>
          <a:bodyPr wrap="square" rtlCol="0">
            <a:spAutoFit/>
          </a:bodyPr>
          <a:lstStyle/>
          <a:p>
            <a:pPr algn="ctr"/>
            <a:r>
              <a:rPr lang="en-US" dirty="0"/>
              <a:t>To save the document Click here and select “Save As”</a:t>
            </a:r>
          </a:p>
          <a:p>
            <a:r>
              <a:rPr lang="en-US" dirty="0"/>
              <a:t>   </a:t>
            </a:r>
          </a:p>
        </p:txBody>
      </p:sp>
      <p:pic>
        <p:nvPicPr>
          <p:cNvPr id="13" name="Picture 12">
            <a:extLst>
              <a:ext uri="{FF2B5EF4-FFF2-40B4-BE49-F238E27FC236}">
                <a16:creationId xmlns:a16="http://schemas.microsoft.com/office/drawing/2014/main" id="{4560054A-9C69-4971-A7D6-C86E11CF66EF}"/>
              </a:ext>
            </a:extLst>
          </p:cNvPr>
          <p:cNvPicPr>
            <a:picLocks noChangeAspect="1"/>
          </p:cNvPicPr>
          <p:nvPr/>
        </p:nvPicPr>
        <p:blipFill>
          <a:blip r:embed="rId3"/>
          <a:stretch>
            <a:fillRect/>
          </a:stretch>
        </p:blipFill>
        <p:spPr>
          <a:xfrm>
            <a:off x="4804283" y="1206864"/>
            <a:ext cx="1209675" cy="3162300"/>
          </a:xfrm>
          <a:prstGeom prst="rect">
            <a:avLst/>
          </a:prstGeom>
        </p:spPr>
      </p:pic>
      <p:sp>
        <p:nvSpPr>
          <p:cNvPr id="18" name="TextBox 17">
            <a:extLst>
              <a:ext uri="{FF2B5EF4-FFF2-40B4-BE49-F238E27FC236}">
                <a16:creationId xmlns:a16="http://schemas.microsoft.com/office/drawing/2014/main" id="{A683EAF2-AD7E-45E4-AB24-F22D49639C66}"/>
              </a:ext>
            </a:extLst>
          </p:cNvPr>
          <p:cNvSpPr txBox="1"/>
          <p:nvPr/>
        </p:nvSpPr>
        <p:spPr>
          <a:xfrm>
            <a:off x="1085661" y="5118503"/>
            <a:ext cx="5943600" cy="381000"/>
          </a:xfrm>
          <a:prstGeom prst="rect">
            <a:avLst/>
          </a:prstGeom>
          <a:noFill/>
        </p:spPr>
        <p:txBody>
          <a:bodyPr wrap="square" rtlCol="0">
            <a:spAutoFit/>
          </a:bodyPr>
          <a:lstStyle/>
          <a:p>
            <a:r>
              <a:rPr lang="en-US" dirty="0"/>
              <a:t>Choose where you want to save your file by clicking “Browse”</a:t>
            </a:r>
          </a:p>
        </p:txBody>
      </p:sp>
      <p:pic>
        <p:nvPicPr>
          <p:cNvPr id="19" name="Picture 18">
            <a:extLst>
              <a:ext uri="{FF2B5EF4-FFF2-40B4-BE49-F238E27FC236}">
                <a16:creationId xmlns:a16="http://schemas.microsoft.com/office/drawing/2014/main" id="{069E9397-0327-4CDF-A0C4-BE4D4A8A8C18}"/>
              </a:ext>
            </a:extLst>
          </p:cNvPr>
          <p:cNvPicPr>
            <a:picLocks noChangeAspect="1"/>
          </p:cNvPicPr>
          <p:nvPr/>
        </p:nvPicPr>
        <p:blipFill>
          <a:blip r:embed="rId4"/>
          <a:stretch>
            <a:fillRect/>
          </a:stretch>
        </p:blipFill>
        <p:spPr>
          <a:xfrm>
            <a:off x="6248400" y="1447800"/>
            <a:ext cx="2271925" cy="3375838"/>
          </a:xfrm>
          <a:prstGeom prst="rect">
            <a:avLst/>
          </a:prstGeom>
        </p:spPr>
      </p:pic>
      <p:cxnSp>
        <p:nvCxnSpPr>
          <p:cNvPr id="15" name="Straight Arrow Connector 14">
            <a:extLst>
              <a:ext uri="{FF2B5EF4-FFF2-40B4-BE49-F238E27FC236}">
                <a16:creationId xmlns:a16="http://schemas.microsoft.com/office/drawing/2014/main" id="{B42A1AD9-3191-45D4-8B2F-A52BE0ABD18A}"/>
              </a:ext>
            </a:extLst>
          </p:cNvPr>
          <p:cNvCxnSpPr>
            <a:cxnSpLocks/>
          </p:cNvCxnSpPr>
          <p:nvPr/>
        </p:nvCxnSpPr>
        <p:spPr>
          <a:xfrm flipH="1">
            <a:off x="5562600" y="548917"/>
            <a:ext cx="685800" cy="305202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a:extLst>
              <a:ext uri="{FF2B5EF4-FFF2-40B4-BE49-F238E27FC236}">
                <a16:creationId xmlns:a16="http://schemas.microsoft.com/office/drawing/2014/main" id="{E7ABBFDC-FB8E-408E-B444-6267BCA54F9A}"/>
              </a:ext>
            </a:extLst>
          </p:cNvPr>
          <p:cNvCxnSpPr/>
          <p:nvPr/>
        </p:nvCxnSpPr>
        <p:spPr>
          <a:xfrm flipV="1">
            <a:off x="7162800" y="4130590"/>
            <a:ext cx="152400" cy="51569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615459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56754C80DB0E42AFD28E6D2F00C9F8" ma:contentTypeVersion="10" ma:contentTypeDescription="Create a new document." ma:contentTypeScope="" ma:versionID="c2bcbb6a5578512b91b1455a74cdad1a">
  <xsd:schema xmlns:xsd="http://www.w3.org/2001/XMLSchema" xmlns:xs="http://www.w3.org/2001/XMLSchema" xmlns:p="http://schemas.microsoft.com/office/2006/metadata/properties" xmlns:ns3="5fc2c4dc-e240-403f-bafc-ccfdc66f7669" xmlns:ns4="90f0a014-b5a8-42b6-97fd-2eda6097c3a7" targetNamespace="http://schemas.microsoft.com/office/2006/metadata/properties" ma:root="true" ma:fieldsID="bf0f89d282f87c5c0f14f1353808ce32" ns3:_="" ns4:_="">
    <xsd:import namespace="5fc2c4dc-e240-403f-bafc-ccfdc66f7669"/>
    <xsd:import namespace="90f0a014-b5a8-42b6-97fd-2eda6097c3a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c2c4dc-e240-403f-bafc-ccfdc66f76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f0a014-b5a8-42b6-97fd-2eda6097c3a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5B3626-7B6D-4EDF-9301-68EDB91DAA7B}">
  <ds:schemaRefs>
    <ds:schemaRef ds:uri="http://schemas.microsoft.com/sharepoint/v3/contenttype/forms"/>
  </ds:schemaRefs>
</ds:datastoreItem>
</file>

<file path=customXml/itemProps2.xml><?xml version="1.0" encoding="utf-8"?>
<ds:datastoreItem xmlns:ds="http://schemas.openxmlformats.org/officeDocument/2006/customXml" ds:itemID="{A48C712F-7B74-4284-8BD2-9ADA5B655D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c2c4dc-e240-403f-bafc-ccfdc66f7669"/>
    <ds:schemaRef ds:uri="90f0a014-b5a8-42b6-97fd-2eda6097c3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294793-85DF-47F9-A797-44D72D7D5A44}">
  <ds:schemaRefs>
    <ds:schemaRef ds:uri="http://purl.org/dc/elements/1.1/"/>
    <ds:schemaRef ds:uri="http://schemas.microsoft.com/office/2006/metadata/properties"/>
    <ds:schemaRef ds:uri="90f0a014-b5a8-42b6-97fd-2eda6097c3a7"/>
    <ds:schemaRef ds:uri="http://schemas.microsoft.com/office/2006/documentManagement/types"/>
    <ds:schemaRef ds:uri="http://purl.org/dc/terms/"/>
    <ds:schemaRef ds:uri="5fc2c4dc-e240-403f-bafc-ccfdc66f7669"/>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797</TotalTime>
  <Words>1458</Words>
  <Application>Microsoft Office PowerPoint</Application>
  <PresentationFormat>On-screen Show (4:3)</PresentationFormat>
  <Paragraphs>117</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Trebuchet MS</vt:lpstr>
      <vt:lpstr>Wingdings 3</vt:lpstr>
      <vt:lpstr>Facet</vt:lpstr>
      <vt:lpstr>How to fill out a Municipal Tonnage Report and Accompanying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Industrial vs. Commercial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Applications are due no later than April 30, 2022</vt:lpstr>
      <vt:lpstr>PowerPoint Presentation</vt:lpstr>
    </vt:vector>
  </TitlesOfParts>
  <Company>NJDEP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Excel to Report Recycling</dc:title>
  <dc:creator>Joseph Davis</dc:creator>
  <cp:lastModifiedBy>Jensen, Erin [DEP]</cp:lastModifiedBy>
  <cp:revision>83</cp:revision>
  <dcterms:created xsi:type="dcterms:W3CDTF">2014-05-14T12:27:32Z</dcterms:created>
  <dcterms:modified xsi:type="dcterms:W3CDTF">2021-11-01T16:54:58Z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0x0101002156754C80DB0E42AFD28E6D2F00C9F8</vt:lpwstr>
  </property>
</Properties>
</file>